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62" r:id="rId3"/>
    <p:sldMasterId id="2147483655" r:id="rId4"/>
    <p:sldMasterId id="2147483669" r:id="rId5"/>
    <p:sldMasterId id="2147483672" r:id="rId6"/>
  </p:sldMasterIdLst>
  <p:notesMasterIdLst>
    <p:notesMasterId r:id="rId49"/>
  </p:notesMasterIdLst>
  <p:handoutMasterIdLst>
    <p:handoutMasterId r:id="rId50"/>
  </p:handoutMasterIdLst>
  <p:sldIdLst>
    <p:sldId id="260" r:id="rId7"/>
    <p:sldId id="298" r:id="rId8"/>
    <p:sldId id="261" r:id="rId9"/>
    <p:sldId id="267" r:id="rId10"/>
    <p:sldId id="268" r:id="rId11"/>
    <p:sldId id="300" r:id="rId12"/>
    <p:sldId id="321" r:id="rId13"/>
    <p:sldId id="320" r:id="rId14"/>
    <p:sldId id="303" r:id="rId15"/>
    <p:sldId id="318" r:id="rId16"/>
    <p:sldId id="322" r:id="rId17"/>
    <p:sldId id="324" r:id="rId18"/>
    <p:sldId id="325" r:id="rId19"/>
    <p:sldId id="299" r:id="rId20"/>
    <p:sldId id="323" r:id="rId21"/>
    <p:sldId id="319" r:id="rId22"/>
    <p:sldId id="271" r:id="rId23"/>
    <p:sldId id="273" r:id="rId24"/>
    <p:sldId id="328" r:id="rId25"/>
    <p:sldId id="326" r:id="rId26"/>
    <p:sldId id="305" r:id="rId27"/>
    <p:sldId id="310" r:id="rId28"/>
    <p:sldId id="309" r:id="rId29"/>
    <p:sldId id="327" r:id="rId30"/>
    <p:sldId id="311" r:id="rId31"/>
    <p:sldId id="330" r:id="rId32"/>
    <p:sldId id="332" r:id="rId33"/>
    <p:sldId id="331" r:id="rId34"/>
    <p:sldId id="333" r:id="rId35"/>
    <p:sldId id="334" r:id="rId36"/>
    <p:sldId id="335" r:id="rId37"/>
    <p:sldId id="336" r:id="rId38"/>
    <p:sldId id="337" r:id="rId39"/>
    <p:sldId id="338" r:id="rId40"/>
    <p:sldId id="340" r:id="rId41"/>
    <p:sldId id="339" r:id="rId42"/>
    <p:sldId id="341" r:id="rId43"/>
    <p:sldId id="342" r:id="rId44"/>
    <p:sldId id="343" r:id="rId45"/>
    <p:sldId id="344" r:id="rId46"/>
    <p:sldId id="283" r:id="rId47"/>
    <p:sldId id="345" r:id="rId48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A4BADF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6" autoAdjust="0"/>
  </p:normalViewPr>
  <p:slideViewPr>
    <p:cSldViewPr>
      <p:cViewPr varScale="1">
        <p:scale>
          <a:sx n="82" d="100"/>
          <a:sy n="82" d="100"/>
        </p:scale>
        <p:origin x="14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2910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612267AA-9AC1-A34C-AF3F-234A5E4CBFB9}" type="datetime1">
              <a:rPr lang="de-DE"/>
              <a:pPr>
                <a:defRPr/>
              </a:pPr>
              <a:t>18.01.2017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noProof="0"/>
              <a:t>Mastertextformat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D867DD92-6BFF-F945-84A5-DE82A7AD1B6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5789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67DD92-6BFF-F945-84A5-DE82A7AD1B60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524000" y="2438400"/>
            <a:ext cx="7467600" cy="1676400"/>
          </a:xfrm>
          <a:prstGeom prst="rect">
            <a:avLst/>
          </a:prstGeom>
        </p:spPr>
        <p:txBody>
          <a:bodyPr vert="horz" lIns="0"/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noProof="0"/>
              <a:t>Mastertitelformat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19200" y="457200"/>
            <a:ext cx="746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www.hfp.at</a:t>
            </a:r>
            <a:endParaRPr lang="de-A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7096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343400"/>
          </a:xfrm>
        </p:spPr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www.hfp.at</a:t>
            </a:r>
            <a:endParaRPr lang="de-A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1259632" y="1340768"/>
            <a:ext cx="5976664" cy="0"/>
          </a:xfrm>
          <a:prstGeom prst="line">
            <a:avLst/>
          </a:prstGeom>
          <a:ln w="12700" cap="flat" cmpd="sng" algn="ctr">
            <a:solidFill>
              <a:srgbClr val="4F4F4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381000"/>
            <a:ext cx="5976664" cy="887760"/>
          </a:xfrm>
        </p:spPr>
        <p:txBody>
          <a:bodyPr/>
          <a:lstStyle>
            <a:lvl1pPr>
              <a:defRPr sz="3600"/>
            </a:lvl1pPr>
          </a:lstStyle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7601272" cy="4114800"/>
          </a:xfrm>
        </p:spPr>
        <p:txBody>
          <a:bodyPr/>
          <a:lstStyle>
            <a:lvl1pPr marL="355600" indent="-355600" algn="l">
              <a:buClr>
                <a:srgbClr val="A4BADF"/>
              </a:buClr>
              <a:buFont typeface="Wingdings" charset="2"/>
              <a:buChar char="§"/>
              <a:defRPr sz="3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/>
              <a:t>Master-Untertitelformat bearbeiten</a:t>
            </a:r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7096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01272" cy="4343400"/>
          </a:xfrm>
        </p:spPr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7" name="Grafik 6" descr="hfp_logo_srg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8304" y="476672"/>
            <a:ext cx="1382400" cy="10368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5945088" cy="1143000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0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60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467600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19200" y="457200"/>
            <a:ext cx="746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7096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343400"/>
          </a:xfrm>
        </p:spPr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1414463" y="4648200"/>
            <a:ext cx="7620000" cy="101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107504" y="61653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black"/>
                </a:solidFill>
              </a:rPr>
              <a:t>www.hfp.at</a:t>
            </a:r>
            <a:endParaRPr lang="de-AT" sz="1200" dirty="0">
              <a:solidFill>
                <a:prstClr val="black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2018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2405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6017096" cy="914400"/>
          </a:xfrm>
        </p:spPr>
        <p:txBody>
          <a:bodyPr/>
          <a:lstStyle>
            <a:lvl1pPr>
              <a:defRPr sz="3600"/>
            </a:lvl1pPr>
          </a:lstStyle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7673280" cy="4114800"/>
          </a:xfrm>
        </p:spPr>
        <p:txBody>
          <a:bodyPr/>
          <a:lstStyle>
            <a:lvl1pPr marL="355600" indent="-355600" algn="l">
              <a:buClr>
                <a:srgbClr val="A4BADF"/>
              </a:buClr>
              <a:buFont typeface="Wingdings" charset="2"/>
              <a:buChar char="§"/>
              <a:defRPr sz="3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/>
              <a:t>Master-Untertitelformat bearbeiten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white"/>
                </a:solidFill>
              </a:rPr>
              <a:t>www.hfp.at</a:t>
            </a:r>
            <a:endParaRPr lang="de-AT" sz="1200" dirty="0">
              <a:solidFill>
                <a:prstClr val="white"/>
              </a:solidFill>
            </a:endParaRP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1259632" y="1340768"/>
            <a:ext cx="5976664" cy="0"/>
          </a:xfrm>
          <a:prstGeom prst="line">
            <a:avLst/>
          </a:prstGeom>
          <a:ln w="12700" cap="flat" cmpd="sng" algn="ctr">
            <a:solidFill>
              <a:srgbClr val="4F4F4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7228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7096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73280" cy="4343400"/>
          </a:xfrm>
        </p:spPr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7" name="Grafik 6" descr="hfp_logo_srg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8304" y="476672"/>
            <a:ext cx="1382400" cy="1036800"/>
          </a:xfrm>
          <a:prstGeom prst="rect">
            <a:avLst/>
          </a:prstGeom>
        </p:spPr>
      </p:pic>
      <p:sp>
        <p:nvSpPr>
          <p:cNvPr id="8" name="Textfeld 7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white"/>
                </a:solidFill>
              </a:rPr>
              <a:t>www.hfp.at</a:t>
            </a:r>
            <a:endParaRPr lang="de-AT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60558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5945088" cy="1143000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0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60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white"/>
                </a:solidFill>
              </a:rPr>
              <a:t>www.hfp.at</a:t>
            </a:r>
            <a:endParaRPr lang="de-AT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4031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467600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8571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19200" y="457200"/>
            <a:ext cx="746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white"/>
                </a:solidFill>
              </a:rPr>
              <a:t>www.hfp.at</a:t>
            </a:r>
            <a:endParaRPr lang="de-AT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1859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7096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343400"/>
          </a:xfrm>
        </p:spPr>
        <p:txBody>
          <a:bodyPr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white"/>
                </a:solidFill>
              </a:rPr>
              <a:t>www.hfp.at</a:t>
            </a:r>
            <a:endParaRPr lang="de-AT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4324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1414463" y="4648200"/>
            <a:ext cx="7620000" cy="101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107504" y="61653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www.hfp.at</a:t>
            </a:r>
            <a:endParaRPr lang="de-AT" sz="1200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6017096" cy="914400"/>
          </a:xfrm>
        </p:spPr>
        <p:txBody>
          <a:bodyPr/>
          <a:lstStyle>
            <a:lvl1pPr>
              <a:defRPr sz="3600"/>
            </a:lvl1pPr>
          </a:lstStyle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7673280" cy="4114800"/>
          </a:xfrm>
        </p:spPr>
        <p:txBody>
          <a:bodyPr/>
          <a:lstStyle>
            <a:lvl1pPr marL="355600" indent="-355600" algn="l">
              <a:buClr>
                <a:srgbClr val="A4BADF"/>
              </a:buClr>
              <a:buFont typeface="Wingdings" charset="2"/>
              <a:buChar char="§"/>
              <a:defRPr sz="3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/>
              <a:t>Master-Untertitelformat bearbeiten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www.hfp.at</a:t>
            </a:r>
            <a:endParaRPr lang="de-AT" sz="1200" dirty="0">
              <a:solidFill>
                <a:schemeClr val="bg1"/>
              </a:solidFill>
            </a:endParaRP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1259632" y="1340768"/>
            <a:ext cx="5976664" cy="0"/>
          </a:xfrm>
          <a:prstGeom prst="line">
            <a:avLst/>
          </a:prstGeom>
          <a:ln w="12700" cap="flat" cmpd="sng" algn="ctr">
            <a:solidFill>
              <a:srgbClr val="4F4F4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7096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73280" cy="4343400"/>
          </a:xfrm>
        </p:spPr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2098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7" name="Grafik 6" descr="hfp_logo_srg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8304" y="476672"/>
            <a:ext cx="1382400" cy="1036800"/>
          </a:xfrm>
          <a:prstGeom prst="rect">
            <a:avLst/>
          </a:prstGeom>
        </p:spPr>
      </p:pic>
      <p:sp>
        <p:nvSpPr>
          <p:cNvPr id="8" name="Textfeld 7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www.hfp.at</a:t>
            </a:r>
            <a:endParaRPr lang="de-A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5945088" cy="1143000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60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60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www.hfp.at</a:t>
            </a:r>
            <a:endParaRPr lang="de-A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467600" cy="1143000"/>
          </a:xfrm>
        </p:spPr>
        <p:txBody>
          <a:bodyPr/>
          <a:lstStyle/>
          <a:p>
            <a:r>
              <a:rPr lang="de-AT" dirty="0"/>
              <a:t>Mastertitelformat bearbeiten</a:t>
            </a:r>
            <a:endParaRPr lang="de-DE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/>
          </p:cNvSpPr>
          <p:nvPr userDrawn="1"/>
        </p:nvSpPr>
        <p:spPr>
          <a:xfrm>
            <a:off x="1524000" y="2590800"/>
            <a:ext cx="7239000" cy="1219200"/>
          </a:xfrm>
          <a:prstGeom prst="rect">
            <a:avLst/>
          </a:prstGeom>
        </p:spPr>
        <p:txBody>
          <a:bodyPr lIns="0">
            <a:normAutofit/>
          </a:bodyPr>
          <a:lstStyle>
            <a:lvl1pPr algn="l">
              <a:defRPr sz="3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defTabSz="457200" eaLnBrk="0" hangingPunct="0">
              <a:defRPr/>
            </a:pPr>
            <a:endParaRPr lang="de-DE" dirty="0"/>
          </a:p>
        </p:txBody>
      </p:sp>
      <p:sp>
        <p:nvSpPr>
          <p:cNvPr id="3" name="Textplatzhalter 3"/>
          <p:cNvSpPr txBox="1">
            <a:spLocks/>
          </p:cNvSpPr>
          <p:nvPr userDrawn="1"/>
        </p:nvSpPr>
        <p:spPr>
          <a:xfrm>
            <a:off x="1524000" y="3733800"/>
            <a:ext cx="5181600" cy="68580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4572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de-AT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7504" y="61653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www.hfp.at</a:t>
            </a:r>
            <a:endParaRPr lang="de-AT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107504" y="61653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www.hfp.at</a:t>
            </a:r>
            <a:endParaRPr lang="de-AT" sz="1200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ransition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FFFFF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1" y="6136084"/>
            <a:ext cx="914399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Titelplatzhalter 1"/>
          <p:cNvSpPr>
            <a:spLocks noGrp="1"/>
          </p:cNvSpPr>
          <p:nvPr>
            <p:ph type="title"/>
          </p:nvPr>
        </p:nvSpPr>
        <p:spPr bwMode="auto">
          <a:xfrm>
            <a:off x="1219200" y="457200"/>
            <a:ext cx="60170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de-DE"/>
          </a:p>
        </p:txBody>
      </p:sp>
      <p:sp>
        <p:nvSpPr>
          <p:cNvPr id="819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19200" y="16002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5" name="Grafik 4" descr="hfp_logo_srgb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308304" y="476672"/>
            <a:ext cx="1382400" cy="103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7F7F7F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platzhalter 1"/>
          <p:cNvSpPr>
            <a:spLocks noGrp="1"/>
          </p:cNvSpPr>
          <p:nvPr>
            <p:ph type="title"/>
          </p:nvPr>
        </p:nvSpPr>
        <p:spPr bwMode="auto">
          <a:xfrm>
            <a:off x="1219200" y="457200"/>
            <a:ext cx="60170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de-DE"/>
          </a:p>
        </p:txBody>
      </p:sp>
      <p:sp>
        <p:nvSpPr>
          <p:cNvPr id="819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19200" y="1600200"/>
            <a:ext cx="7467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5" name="Grafik 4" descr="hfp_logo_srgb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308304" y="476672"/>
            <a:ext cx="1382400" cy="1036800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107504" y="61653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www.hfp.at</a:t>
            </a:r>
            <a:endParaRPr lang="de-AT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7F7F7F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107504" y="61653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black"/>
                </a:solidFill>
              </a:rPr>
              <a:t>www.hfp.at</a:t>
            </a:r>
            <a:endParaRPr lang="de-AT" sz="1200" dirty="0">
              <a:solidFill>
                <a:prstClr val="black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3570F503-81E4-7043-AA57-0F50DC6229EA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ransition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FFFFF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1" y="6136084"/>
            <a:ext cx="914399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Titelplatzhalter 1"/>
          <p:cNvSpPr>
            <a:spLocks noGrp="1"/>
          </p:cNvSpPr>
          <p:nvPr>
            <p:ph type="title"/>
          </p:nvPr>
        </p:nvSpPr>
        <p:spPr bwMode="auto">
          <a:xfrm>
            <a:off x="1219200" y="457200"/>
            <a:ext cx="60170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de-DE"/>
          </a:p>
        </p:txBody>
      </p:sp>
      <p:sp>
        <p:nvSpPr>
          <p:cNvPr id="819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19200" y="16002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  <a:endParaRPr lang="de-DE" dirty="0"/>
          </a:p>
        </p:txBody>
      </p:sp>
      <p:pic>
        <p:nvPicPr>
          <p:cNvPr id="5" name="Grafik 4" descr="hfp_logo_srgb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308304" y="476672"/>
            <a:ext cx="1382400" cy="10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ransition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7F7F7F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4F4F4F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26CCB.3E72AF7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524000" y="2438400"/>
            <a:ext cx="7467600" cy="4302968"/>
          </a:xfrm>
        </p:spPr>
        <p:txBody>
          <a:bodyPr/>
          <a:lstStyle/>
          <a:p>
            <a:r>
              <a:rPr lang="de-DE" sz="4400" dirty="0"/>
              <a:t>STOLPERSTEINE AUF DEM WEG ZUR SELBSTSTÄNDIGKEIT –</a:t>
            </a:r>
            <a:br>
              <a:rPr lang="de-DE" sz="4400" dirty="0"/>
            </a:br>
            <a:r>
              <a:rPr lang="de-DE" sz="4400" dirty="0"/>
              <a:t>Ein Überblick</a:t>
            </a:r>
            <a:br>
              <a:rPr lang="de-DE" sz="4400" dirty="0"/>
            </a:br>
            <a:br>
              <a:rPr lang="de-DE" sz="2800" dirty="0"/>
            </a:br>
            <a:br>
              <a:rPr lang="de-DE" sz="2800" dirty="0"/>
            </a:br>
            <a:r>
              <a:rPr lang="de-DE" sz="2800" dirty="0"/>
              <a:t>Mag. Florian Wolfgang KALCHMAIR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Personengesellschaften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Offene</a:t>
            </a:r>
            <a:r>
              <a:rPr lang="en-US" dirty="0"/>
              <a:t> Gesellschaft – OG</a:t>
            </a:r>
          </a:p>
          <a:p>
            <a:r>
              <a:rPr lang="en-US" b="1" dirty="0" err="1"/>
              <a:t>Kommanditgesellschaft</a:t>
            </a:r>
            <a:r>
              <a:rPr lang="en-US" b="1" dirty="0"/>
              <a:t> – KG</a:t>
            </a:r>
          </a:p>
          <a:p>
            <a:r>
              <a:rPr lang="en-US" dirty="0" err="1"/>
              <a:t>Gesellschaft</a:t>
            </a:r>
            <a:r>
              <a:rPr lang="en-US" dirty="0"/>
              <a:t> bürgerlichen Rechts – </a:t>
            </a:r>
            <a:r>
              <a:rPr lang="en-US" dirty="0" err="1"/>
              <a:t>GesbR</a:t>
            </a:r>
            <a:endParaRPr lang="en-US" dirty="0"/>
          </a:p>
          <a:p>
            <a:r>
              <a:rPr lang="en-US" dirty="0" err="1"/>
              <a:t>Stille</a:t>
            </a:r>
            <a:r>
              <a:rPr lang="en-US" dirty="0"/>
              <a:t> </a:t>
            </a:r>
            <a:r>
              <a:rPr lang="en-US" dirty="0" err="1"/>
              <a:t>Gesellschaft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Personengesellschaften</a:t>
            </a:r>
            <a:endParaRPr lang="en-US" b="1" dirty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de-DE" altLang="de-DE" dirty="0"/>
              <a:t>Mindestens 2 (natürliche) Personen beteiligt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Mindestens 1 persönlich haftender Gesellschafter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Gesellschafter – </a:t>
            </a:r>
            <a:r>
              <a:rPr lang="de-DE" altLang="de-DE" dirty="0" err="1"/>
              <a:t>grds</a:t>
            </a:r>
            <a:r>
              <a:rPr lang="de-DE" altLang="de-DE" dirty="0"/>
              <a:t>. Einkommensteuerpflicht 0 – 55%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Gewinnermittlung gem. §4/3, § 4/1, § 5 EStG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 err="1"/>
              <a:t>Grds.Gewerbeberechtigung</a:t>
            </a:r>
            <a:r>
              <a:rPr lang="de-DE" altLang="de-DE" dirty="0"/>
              <a:t> Vollhafter oder Angestellter mit mindestens 50% Dienstpflicht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ct val="70000"/>
              </a:spcBef>
              <a:buNone/>
            </a:pPr>
            <a:r>
              <a:rPr lang="en-US" b="1" dirty="0" err="1"/>
              <a:t>Kommanditgesellschaft</a:t>
            </a:r>
            <a:r>
              <a:rPr lang="en-US" b="1" dirty="0"/>
              <a:t> – KG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de-DE" altLang="de-DE" dirty="0"/>
              <a:t>2 Arten von Gesellschaftern:</a:t>
            </a:r>
          </a:p>
          <a:p>
            <a:pPr marL="1009650" lvl="1" indent="-609600" eaLnBrk="1" hangingPunct="1">
              <a:buClr>
                <a:schemeClr val="tx1"/>
              </a:buClr>
            </a:pPr>
            <a:r>
              <a:rPr lang="de-DE" altLang="de-DE" dirty="0"/>
              <a:t>Komplementär (Vollhafter)</a:t>
            </a:r>
          </a:p>
          <a:p>
            <a:pPr marL="1009650" lvl="1" indent="-609600" eaLnBrk="1" hangingPunct="1">
              <a:buClr>
                <a:schemeClr val="tx1"/>
              </a:buClr>
            </a:pPr>
            <a:r>
              <a:rPr lang="de-DE" altLang="de-DE" dirty="0"/>
              <a:t>Kommanditist (Teilhafter)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de-DE" altLang="de-DE" dirty="0"/>
              <a:t>Gewinnverteilung nach Gesellschaftsvertrag, gesetzlich nach Beteiligung, Haftungsprovision f. Komplementär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ct val="70000"/>
              </a:spcBef>
              <a:buNone/>
            </a:pPr>
            <a:r>
              <a:rPr lang="en-US" b="1" dirty="0" err="1"/>
              <a:t>Kommanditgesellschaft</a:t>
            </a:r>
            <a:r>
              <a:rPr lang="en-US" b="1" dirty="0"/>
              <a:t> – KG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ct val="70000"/>
              </a:spcBef>
              <a:buNone/>
            </a:pPr>
            <a:endParaRPr lang="en-US" b="1" dirty="0"/>
          </a:p>
          <a:p>
            <a:pPr marL="609600" indent="-609600" eaLnBrk="1" hangingPunct="1">
              <a:lnSpc>
                <a:spcPct val="70000"/>
              </a:lnSpc>
              <a:spcAft>
                <a:spcPct val="75000"/>
              </a:spcAft>
              <a:buClr>
                <a:schemeClr val="tx1"/>
              </a:buClr>
              <a:buNone/>
            </a:pPr>
            <a:r>
              <a:rPr lang="de-DE" altLang="de-DE" dirty="0"/>
              <a:t>Sozialversicherung</a:t>
            </a:r>
          </a:p>
          <a:p>
            <a:pPr marL="609600" indent="-609600" eaLnBrk="1" hangingPunct="1">
              <a:lnSpc>
                <a:spcPct val="70000"/>
              </a:lnSpc>
              <a:spcAft>
                <a:spcPct val="75000"/>
              </a:spcAft>
              <a:buClr>
                <a:schemeClr val="tx1"/>
              </a:buClr>
            </a:pPr>
            <a:r>
              <a:rPr lang="de-DE" altLang="de-DE" dirty="0"/>
              <a:t>Komplementär: GSVG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r>
              <a:rPr lang="de-DE" altLang="de-DE" dirty="0"/>
              <a:t>Kommanditist:</a:t>
            </a:r>
          </a:p>
          <a:p>
            <a:pPr marL="1009650" lvl="1" indent="-609600" eaLnBrk="1" hangingPunct="1">
              <a:lnSpc>
                <a:spcPct val="80000"/>
              </a:lnSpc>
              <a:buClr>
                <a:schemeClr val="tx1"/>
              </a:buClr>
              <a:buFont typeface="Arial" pitchFamily="34" charset="0"/>
              <a:buNone/>
            </a:pPr>
            <a:r>
              <a:rPr lang="de-DE" altLang="de-DE" dirty="0"/>
              <a:t>-	Mitarbeit ohne Dienstvertrag GSVG</a:t>
            </a:r>
          </a:p>
          <a:p>
            <a:pPr marL="1009650" lvl="1" indent="-6096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dirty="0"/>
              <a:t>Mitarbeit mit Dienstvertrag ASVG, </a:t>
            </a:r>
          </a:p>
          <a:p>
            <a:pPr marL="1009650" lvl="1" indent="-6096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dirty="0"/>
              <a:t>Keine Mitarbeit, reiner Geldgeber keine SV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b="1" dirty="0" err="1"/>
              <a:t>Sonstige</a:t>
            </a:r>
            <a:r>
              <a:rPr lang="en-US" b="1" dirty="0"/>
              <a:t> </a:t>
            </a:r>
            <a:r>
              <a:rPr lang="en-US" b="1" dirty="0" err="1"/>
              <a:t>Rechtsformen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 err="1"/>
              <a:t>Einzelunternehmer</a:t>
            </a:r>
            <a:r>
              <a:rPr lang="en-US" b="1" dirty="0"/>
              <a:t> - EU</a:t>
            </a:r>
          </a:p>
          <a:p>
            <a:pPr lvl="1"/>
            <a:r>
              <a:rPr lang="en-US" dirty="0" err="1"/>
              <a:t>Privatstiftung</a:t>
            </a:r>
            <a:endParaRPr lang="en-US" dirty="0"/>
          </a:p>
          <a:p>
            <a:pPr lvl="1"/>
            <a:r>
              <a:rPr lang="en-US" dirty="0" err="1"/>
              <a:t>Societas</a:t>
            </a:r>
            <a:r>
              <a:rPr lang="en-US" dirty="0"/>
              <a:t> </a:t>
            </a:r>
            <a:r>
              <a:rPr lang="en-US" dirty="0" err="1"/>
              <a:t>Europaea</a:t>
            </a:r>
            <a:r>
              <a:rPr lang="en-US" dirty="0"/>
              <a:t> - </a:t>
            </a:r>
            <a:r>
              <a:rPr lang="en-US" dirty="0" err="1"/>
              <a:t>Europäische</a:t>
            </a:r>
            <a:r>
              <a:rPr lang="en-US" dirty="0"/>
              <a:t> Gesellschaft – SE</a:t>
            </a:r>
          </a:p>
          <a:p>
            <a:pPr lvl="1"/>
            <a:r>
              <a:rPr lang="en-US" dirty="0" err="1"/>
              <a:t>Vereine</a:t>
            </a:r>
            <a:endParaRPr lang="en-US" dirty="0"/>
          </a:p>
          <a:p>
            <a:pPr lvl="1"/>
            <a:r>
              <a:rPr lang="en-US" dirty="0" err="1"/>
              <a:t>Genossenschaften</a:t>
            </a:r>
            <a:endParaRPr lang="en-US" dirty="0"/>
          </a:p>
          <a:p>
            <a:pPr lvl="1"/>
            <a:r>
              <a:rPr lang="en-US" dirty="0" err="1"/>
              <a:t>Europ</a:t>
            </a:r>
            <a:r>
              <a:rPr lang="en-US" dirty="0"/>
              <a:t>. wirtschaftliche Interessenvereinigung – EWIV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345690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b="1" dirty="0" err="1"/>
              <a:t>Einzelunternehmer</a:t>
            </a:r>
            <a:r>
              <a:rPr lang="en-US" b="1" dirty="0"/>
              <a:t> – EU</a:t>
            </a:r>
          </a:p>
          <a:p>
            <a:pPr marL="342900" lvl="1" indent="-342900">
              <a:buNone/>
            </a:pPr>
            <a:endParaRPr lang="en-US" dirty="0"/>
          </a:p>
          <a:p>
            <a:pPr marL="533400" indent="-533400" eaLnBrk="1" hangingPunct="1">
              <a:lnSpc>
                <a:spcPct val="105000"/>
              </a:lnSpc>
            </a:pPr>
            <a:r>
              <a:rPr lang="de-DE" altLang="de-DE" dirty="0"/>
              <a:t>Einfachste Organisationsform</a:t>
            </a:r>
          </a:p>
          <a:p>
            <a:pPr marL="533400" indent="-533400" eaLnBrk="1" hangingPunct="1">
              <a:lnSpc>
                <a:spcPct val="105000"/>
              </a:lnSpc>
            </a:pPr>
            <a:r>
              <a:rPr lang="de-DE" altLang="de-DE" dirty="0"/>
              <a:t>1 Unternehmer</a:t>
            </a:r>
          </a:p>
          <a:p>
            <a:pPr marL="533400" indent="-533400" eaLnBrk="1" hangingPunct="1">
              <a:lnSpc>
                <a:spcPct val="105000"/>
              </a:lnSpc>
            </a:pPr>
            <a:r>
              <a:rPr lang="de-DE" altLang="de-DE" dirty="0"/>
              <a:t>Haftung unbeschränkt mit gesamtem gegenwärtigen und zukünftigen Einkommen und Vermögen</a:t>
            </a:r>
          </a:p>
          <a:p>
            <a:pPr marL="533400" indent="-533400" eaLnBrk="1" hangingPunct="1">
              <a:lnSpc>
                <a:spcPct val="105000"/>
              </a:lnSpc>
            </a:pPr>
            <a:r>
              <a:rPr lang="de-DE" altLang="de-DE" dirty="0"/>
              <a:t>Einkommensteuerpflicht 0 – 55% (Staffelung)</a:t>
            </a:r>
          </a:p>
          <a:p>
            <a:pPr marL="533400" indent="-533400" eaLnBrk="1" hangingPunct="1">
              <a:lnSpc>
                <a:spcPct val="105000"/>
              </a:lnSpc>
            </a:pPr>
            <a:r>
              <a:rPr lang="de-DE" altLang="de-DE" dirty="0"/>
              <a:t>Gewinnermittlung gem. §4/3 </a:t>
            </a:r>
            <a:r>
              <a:rPr lang="de-DE" altLang="de-DE" dirty="0" err="1"/>
              <a:t>od</a:t>
            </a:r>
            <a:r>
              <a:rPr lang="de-DE" altLang="de-DE" dirty="0"/>
              <a:t> § 4/1 bzw. §5 EStG</a:t>
            </a:r>
          </a:p>
          <a:p>
            <a:pPr marL="533400" indent="-533400" eaLnBrk="1" hangingPunct="1">
              <a:lnSpc>
                <a:spcPct val="105000"/>
              </a:lnSpc>
            </a:pPr>
            <a:r>
              <a:rPr lang="de-DE" altLang="de-DE" dirty="0"/>
              <a:t>Gewerbeberechtigung Inhaber oder Angestellter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345690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/>
              <a:t>§79 BAO Rechtsfähigkeit</a:t>
            </a:r>
          </a:p>
          <a:p>
            <a:r>
              <a:rPr lang="de-AT" dirty="0"/>
              <a:t>Träger von Rechten und Pflichten </a:t>
            </a:r>
          </a:p>
          <a:p>
            <a:r>
              <a:rPr lang="de-AT" dirty="0"/>
              <a:t>Beginnt bei natürlichen Personen durch Geburt und endet mit dem Tod. </a:t>
            </a:r>
          </a:p>
          <a:p>
            <a:r>
              <a:rPr lang="de-AT" dirty="0"/>
              <a:t>Rechtsfähigkeit beginnt bei UN:</a:t>
            </a:r>
          </a:p>
          <a:p>
            <a:pPr lvl="1"/>
            <a:r>
              <a:rPr lang="de-AT" dirty="0"/>
              <a:t>Eintragung ins Firmenbuch bei AG, GmbH, OG, KG</a:t>
            </a:r>
          </a:p>
          <a:p>
            <a:pPr lvl="1"/>
            <a:r>
              <a:rPr lang="de-AT" dirty="0"/>
              <a:t>Ablauf 4-wöchigen Nichtuntersagungsfrist Verein</a:t>
            </a:r>
          </a:p>
          <a:p>
            <a:r>
              <a:rPr lang="de-AT" dirty="0"/>
              <a:t>Rechtsfähigkeit endet bei UN:</a:t>
            </a:r>
          </a:p>
          <a:p>
            <a:pPr lvl="1"/>
            <a:r>
              <a:rPr lang="de-AT" dirty="0"/>
              <a:t>Beendigung bei GmbH, OG, KG;</a:t>
            </a:r>
          </a:p>
          <a:p>
            <a:pPr lvl="1"/>
            <a:r>
              <a:rPr lang="de-AT" dirty="0"/>
              <a:t>Eintragung Auflösung bzw. Eintragung Abwicklung ins Vereinsregister bei Vereinen.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414463" y="4648200"/>
            <a:ext cx="6901953" cy="1373088"/>
          </a:xfrm>
        </p:spPr>
        <p:txBody>
          <a:bodyPr/>
          <a:lstStyle/>
          <a:p>
            <a:r>
              <a:rPr lang="en-US" dirty="0" err="1"/>
              <a:t>Steuerrecht</a:t>
            </a:r>
            <a:endParaRPr lang="de-AT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</p:spPr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STEUERRECHT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002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buFont typeface="Arial" pitchFamily="34" charset="0"/>
              <a:buNone/>
            </a:pPr>
            <a:r>
              <a:rPr lang="de-DE" altLang="de-DE" b="1" dirty="0"/>
              <a:t>Einkunftsarten</a:t>
            </a:r>
          </a:p>
          <a:p>
            <a:pPr marL="609600" indent="-609600" eaLnBrk="1" hangingPunct="1"/>
            <a:endParaRPr lang="de-DE" altLang="de-DE" dirty="0"/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000" dirty="0"/>
              <a:t>Einkünfte aus Land- und Forstwirtschaft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000" b="1" dirty="0"/>
              <a:t>Einkünfte aus selbstständiger Arbeit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000" dirty="0"/>
              <a:t>Einkünfte aus Gewerbebetrieb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000" b="1" dirty="0"/>
              <a:t>Einkünfte aus nichtselbstständiger Arbeit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000" dirty="0"/>
              <a:t>Einkünfte aus Vermietung u. Verpachtung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000" dirty="0"/>
              <a:t>Einkünfte aus Kapitalvermögen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000" dirty="0"/>
              <a:t>Sonstige Einkünfte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115616" y="3501008"/>
            <a:ext cx="664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5400000">
            <a:off x="6749504" y="2403624"/>
            <a:ext cx="1404913" cy="5753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altLang="de-DE" sz="1600" dirty="0"/>
              <a:t>Betriebliche E.</a:t>
            </a:r>
          </a:p>
          <a:p>
            <a:pPr algn="ctr"/>
            <a:r>
              <a:rPr lang="de-DE" altLang="de-DE" sz="1600" dirty="0" err="1"/>
              <a:t>Gewinneink</a:t>
            </a:r>
            <a:endParaRPr lang="de-DE" altLang="de-DE" sz="16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64288" y="3645024"/>
            <a:ext cx="557340" cy="16576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de-DE" altLang="de-DE" sz="1600" dirty="0" err="1"/>
              <a:t>Außerbetriebl</a:t>
            </a:r>
            <a:r>
              <a:rPr lang="de-DE" altLang="de-DE" sz="1600" dirty="0"/>
              <a:t>. E.</a:t>
            </a:r>
          </a:p>
          <a:p>
            <a:pPr algn="ctr"/>
            <a:r>
              <a:rPr lang="de-DE" altLang="de-DE" sz="1600" dirty="0" err="1"/>
              <a:t>Überschusseink</a:t>
            </a:r>
            <a:endParaRPr lang="de-DE" altLang="de-DE" sz="1600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STEUERRECHT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de-DE" altLang="de-DE" b="1" dirty="0"/>
              <a:t>Einkommensermittlung</a:t>
            </a:r>
          </a:p>
          <a:p>
            <a:pPr eaLnBrk="1" hangingPunct="1"/>
            <a:endParaRPr lang="de-DE" altLang="de-DE" dirty="0"/>
          </a:p>
          <a:p>
            <a:pPr eaLnBrk="1" hangingPunct="1">
              <a:buFont typeface="Arial" pitchFamily="34" charset="0"/>
              <a:buNone/>
            </a:pPr>
            <a:r>
              <a:rPr lang="de-DE" altLang="de-DE" dirty="0"/>
              <a:t>Gesamtbetrag der Einkünfte 1 – 7</a:t>
            </a:r>
          </a:p>
          <a:p>
            <a:pPr eaLnBrk="1" hangingPunct="1">
              <a:buClr>
                <a:schemeClr val="tx1"/>
              </a:buClr>
              <a:buFontTx/>
              <a:buChar char="-"/>
            </a:pPr>
            <a:r>
              <a:rPr lang="de-DE" altLang="de-DE" dirty="0"/>
              <a:t>Sonderausgaben</a:t>
            </a:r>
          </a:p>
          <a:p>
            <a:pPr eaLnBrk="1" hangingPunct="1">
              <a:buClr>
                <a:schemeClr val="tx1"/>
              </a:buClr>
              <a:buFontTx/>
              <a:buChar char="-"/>
            </a:pPr>
            <a:r>
              <a:rPr lang="de-DE" altLang="de-DE" dirty="0"/>
              <a:t>Außergewöhnliche Belastungen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de-DE" altLang="de-DE" dirty="0"/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de-DE" altLang="de-DE" dirty="0"/>
              <a:t>= Einkommen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115616" y="3789040"/>
            <a:ext cx="48245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55632" cy="1143000"/>
          </a:xfrm>
        </p:spPr>
        <p:txBody>
          <a:bodyPr/>
          <a:lstStyle/>
          <a:p>
            <a:r>
              <a:rPr lang="en-US" dirty="0"/>
              <a:t>Mag. Florian Wolfgang Kalchmair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55576" y="1772816"/>
            <a:ext cx="58326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38275" algn="l"/>
              </a:tabLst>
            </a:pPr>
            <a:r>
              <a:rPr lang="en-US" sz="1800" b="1" dirty="0" err="1"/>
              <a:t>Persönliches</a:t>
            </a:r>
            <a:endParaRPr lang="en-US" sz="1800" b="1" dirty="0"/>
          </a:p>
          <a:p>
            <a:pPr>
              <a:tabLst>
                <a:tab pos="1438275" algn="l"/>
              </a:tabLst>
            </a:pPr>
            <a:endParaRPr lang="en-US" sz="1800" dirty="0"/>
          </a:p>
          <a:p>
            <a:pPr>
              <a:tabLst>
                <a:tab pos="1438275" algn="l"/>
              </a:tabLst>
            </a:pPr>
            <a:r>
              <a:rPr lang="en-US" sz="1800" dirty="0" err="1"/>
              <a:t>Steuerberater</a:t>
            </a:r>
            <a:r>
              <a:rPr lang="en-US" sz="1800" dirty="0"/>
              <a:t>, </a:t>
            </a:r>
            <a:r>
              <a:rPr lang="en-US" sz="1800" dirty="0" err="1"/>
              <a:t>gerichtlich</a:t>
            </a:r>
            <a:r>
              <a:rPr lang="en-US" sz="1800" dirty="0"/>
              <a:t> </a:t>
            </a:r>
            <a:r>
              <a:rPr lang="en-US" sz="1800" dirty="0" err="1"/>
              <a:t>beeideter</a:t>
            </a:r>
            <a:r>
              <a:rPr lang="en-US" sz="1800" dirty="0"/>
              <a:t> und </a:t>
            </a:r>
            <a:r>
              <a:rPr lang="en-US" sz="1800" dirty="0" err="1"/>
              <a:t>zertifizierter</a:t>
            </a:r>
            <a:r>
              <a:rPr lang="en-US" sz="1800" dirty="0"/>
              <a:t> </a:t>
            </a:r>
            <a:r>
              <a:rPr lang="en-US" sz="1800" dirty="0" err="1"/>
              <a:t>Sachverständiger</a:t>
            </a:r>
            <a:r>
              <a:rPr lang="en-US" sz="1800" dirty="0"/>
              <a:t>, </a:t>
            </a:r>
            <a:r>
              <a:rPr lang="en-US" sz="1800" dirty="0" err="1"/>
              <a:t>Wirtschaftsforensiker</a:t>
            </a:r>
            <a:r>
              <a:rPr lang="en-US" sz="1800" dirty="0"/>
              <a:t>, </a:t>
            </a:r>
            <a:r>
              <a:rPr lang="en-US" sz="1800" dirty="0" err="1"/>
              <a:t>Betreiber</a:t>
            </a:r>
            <a:r>
              <a:rPr lang="en-US" sz="1800" dirty="0"/>
              <a:t> </a:t>
            </a:r>
            <a:r>
              <a:rPr lang="en-US" sz="1800" dirty="0" err="1"/>
              <a:t>einer</a:t>
            </a:r>
            <a:r>
              <a:rPr lang="en-US" sz="1800" dirty="0"/>
              <a:t> Gaming &amp; </a:t>
            </a:r>
            <a:r>
              <a:rPr lang="en-US" sz="1800" dirty="0" err="1"/>
              <a:t>Cultureplattform</a:t>
            </a:r>
            <a:r>
              <a:rPr lang="en-US" sz="1800" dirty="0"/>
              <a:t> 	</a:t>
            </a:r>
          </a:p>
          <a:p>
            <a:pPr>
              <a:tabLst>
                <a:tab pos="1438275" algn="l"/>
              </a:tabLst>
            </a:pPr>
            <a:endParaRPr lang="en-US" sz="1800" dirty="0"/>
          </a:p>
          <a:p>
            <a:pPr>
              <a:tabLst>
                <a:tab pos="1438275" algn="l"/>
              </a:tabLst>
            </a:pPr>
            <a:endParaRPr lang="en-US" sz="1800" dirty="0"/>
          </a:p>
          <a:p>
            <a:pPr>
              <a:tabLst>
                <a:tab pos="1438275" algn="l"/>
              </a:tabLst>
            </a:pPr>
            <a:r>
              <a:rPr lang="en-US" sz="1800" dirty="0" err="1"/>
              <a:t>Kontakt</a:t>
            </a:r>
            <a:r>
              <a:rPr lang="en-US" sz="1800" dirty="0"/>
              <a:t>	+43-1-716 05-747</a:t>
            </a:r>
          </a:p>
          <a:p>
            <a:pPr>
              <a:tabLst>
                <a:tab pos="1438275" algn="l"/>
              </a:tabLst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AT" sz="1800" u="sng" dirty="0">
                <a:solidFill>
                  <a:schemeClr val="bg1">
                    <a:lumMod val="50000"/>
                  </a:schemeClr>
                </a:solidFill>
              </a:rPr>
              <a:t>florian.kalchmair@hfp.at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257300" algn="l"/>
              </a:tabLst>
            </a:pPr>
            <a:endParaRPr lang="en-US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126554" y="6425778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www.hfp.at</a:t>
            </a:r>
            <a:endParaRPr lang="de-AT" sz="1200" dirty="0">
              <a:solidFill>
                <a:schemeClr val="bg1"/>
              </a:solidFill>
            </a:endParaRPr>
          </a:p>
        </p:txBody>
      </p:sp>
      <p:sp>
        <p:nvSpPr>
          <p:cNvPr id="6" name="Foliennummernplatzhalter 4"/>
          <p:cNvSpPr txBox="1">
            <a:spLocks/>
          </p:cNvSpPr>
          <p:nvPr/>
        </p:nvSpPr>
        <p:spPr>
          <a:xfrm>
            <a:off x="6858000" y="6356350"/>
            <a:ext cx="1981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3570F503-81E4-7043-AA57-0F50DC6229EA}" type="slidenum">
              <a:rPr lang="de-DE" sz="1800" smtClean="0">
                <a:solidFill>
                  <a:schemeClr val="bg1"/>
                </a:solidFill>
                <a:ea typeface="+mn-ea"/>
                <a:cs typeface="+mn-cs"/>
              </a:rPr>
              <a:pPr marL="0" marR="0" lvl="0" indent="0" algn="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</a:t>
            </a:fld>
            <a:endParaRPr lang="de-DE" sz="1800" dirty="0">
              <a:solidFill>
                <a:schemeClr val="bg1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STEUERRECHT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r>
              <a:rPr lang="de-AT" b="1" dirty="0">
                <a:sym typeface="Wingdings" pitchFamily="2" charset="2"/>
              </a:rPr>
              <a:t>Steuerarten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002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r>
              <a:rPr lang="en-US" b="1" dirty="0" err="1"/>
              <a:t>Einkommens</a:t>
            </a:r>
            <a:r>
              <a:rPr lang="en-US" b="1" dirty="0"/>
              <a:t>-/</a:t>
            </a:r>
            <a:r>
              <a:rPr lang="en-US" b="1" dirty="0" err="1"/>
              <a:t>Lohnsteuer</a:t>
            </a:r>
            <a:r>
              <a:rPr lang="en-US" b="1" dirty="0"/>
              <a:t> (</a:t>
            </a:r>
            <a:r>
              <a:rPr lang="en-US" b="1" dirty="0" err="1"/>
              <a:t>ESt.</a:t>
            </a:r>
            <a:r>
              <a:rPr lang="en-US" b="1" dirty="0"/>
              <a:t> / </a:t>
            </a:r>
            <a:r>
              <a:rPr lang="en-US" b="1" dirty="0" err="1"/>
              <a:t>LSt</a:t>
            </a:r>
            <a:r>
              <a:rPr lang="en-US" b="1" dirty="0"/>
              <a:t>.)</a:t>
            </a:r>
          </a:p>
          <a:p>
            <a:r>
              <a:rPr lang="en-US" dirty="0" err="1"/>
              <a:t>Immobilienertragsteuer</a:t>
            </a:r>
            <a:endParaRPr lang="en-US" dirty="0"/>
          </a:p>
          <a:p>
            <a:r>
              <a:rPr lang="en-US" dirty="0" err="1"/>
              <a:t>Kapitalertragsteuer</a:t>
            </a:r>
            <a:r>
              <a:rPr lang="en-US" dirty="0"/>
              <a:t> (</a:t>
            </a:r>
            <a:r>
              <a:rPr lang="en-US" dirty="0" err="1"/>
              <a:t>Kest</a:t>
            </a:r>
            <a:r>
              <a:rPr lang="en-US" dirty="0"/>
              <a:t>.)</a:t>
            </a:r>
          </a:p>
          <a:p>
            <a:r>
              <a:rPr lang="en-US" dirty="0" err="1"/>
              <a:t>Körperschaftsteuer</a:t>
            </a:r>
            <a:r>
              <a:rPr lang="en-US" dirty="0"/>
              <a:t> (</a:t>
            </a:r>
            <a:r>
              <a:rPr lang="en-US" dirty="0" err="1"/>
              <a:t>KöSt</a:t>
            </a:r>
            <a:r>
              <a:rPr lang="en-US" dirty="0"/>
              <a:t>.)</a:t>
            </a:r>
          </a:p>
          <a:p>
            <a:r>
              <a:rPr lang="en-US" dirty="0" err="1"/>
              <a:t>Grunderwerbsteuer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Erbschaft</a:t>
            </a:r>
            <a:r>
              <a:rPr lang="en-US" dirty="0"/>
              <a:t>- und </a:t>
            </a:r>
            <a:r>
              <a:rPr lang="en-US" dirty="0" err="1"/>
              <a:t>Schenkungssteuer</a:t>
            </a:r>
            <a:r>
              <a:rPr lang="en-US" dirty="0"/>
              <a:t>)</a:t>
            </a:r>
          </a:p>
          <a:p>
            <a:r>
              <a:rPr lang="en-US" b="1" dirty="0" err="1"/>
              <a:t>Umsatzsteuer</a:t>
            </a:r>
            <a:r>
              <a:rPr lang="en-US" b="1" dirty="0"/>
              <a:t> (</a:t>
            </a:r>
            <a:r>
              <a:rPr lang="en-US" b="1" dirty="0" err="1"/>
              <a:t>USt</a:t>
            </a:r>
            <a:r>
              <a:rPr lang="en-US" b="1" dirty="0"/>
              <a:t>.)</a:t>
            </a:r>
          </a:p>
        </p:txBody>
      </p:sp>
      <p:pic>
        <p:nvPicPr>
          <p:cNvPr id="7" name="Grafik 6" descr="Assassins Cre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2924944"/>
            <a:ext cx="2771775" cy="28575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STEUERRECHT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002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  <a:tabLst>
                <a:tab pos="1257300" algn="l"/>
                <a:tab pos="5743575" algn="l"/>
              </a:tabLst>
            </a:pPr>
            <a:r>
              <a:rPr lang="en-US" b="1" dirty="0" err="1"/>
              <a:t>Steuerstaffelung</a:t>
            </a:r>
            <a:r>
              <a:rPr lang="en-US" b="1" dirty="0"/>
              <a:t>	</a:t>
            </a:r>
            <a:r>
              <a:rPr lang="en-US" b="1" dirty="0" err="1"/>
              <a:t>Steuersatz</a:t>
            </a:r>
            <a:endParaRPr lang="en-US" b="1" dirty="0"/>
          </a:p>
          <a:p>
            <a:pPr marL="0" indent="0">
              <a:spcBef>
                <a:spcPts val="600"/>
              </a:spcBef>
              <a:buNone/>
              <a:tabLst>
                <a:tab pos="1257300" algn="l"/>
                <a:tab pos="5743575" algn="l"/>
              </a:tabLst>
            </a:pPr>
            <a:r>
              <a:rPr lang="en-US" dirty="0" err="1"/>
              <a:t>Unter</a:t>
            </a:r>
            <a:r>
              <a:rPr lang="en-US" dirty="0"/>
              <a:t>	EUR 11.000 		    0,00 %</a:t>
            </a:r>
          </a:p>
          <a:p>
            <a:pPr marL="0" indent="0">
              <a:spcBef>
                <a:spcPts val="0"/>
              </a:spcBef>
              <a:buNone/>
              <a:tabLst>
                <a:tab pos="1257300" algn="l"/>
                <a:tab pos="7086600" algn="r"/>
              </a:tabLst>
            </a:pPr>
            <a:r>
              <a:rPr lang="en-US" dirty="0" err="1"/>
              <a:t>Zwischen</a:t>
            </a:r>
            <a:r>
              <a:rPr lang="en-US" dirty="0"/>
              <a:t>	EUR 11.000 and EUR 18.000 	25,00 %</a:t>
            </a:r>
          </a:p>
          <a:p>
            <a:pPr marL="0" indent="0">
              <a:spcBef>
                <a:spcPts val="0"/>
              </a:spcBef>
              <a:buNone/>
              <a:tabLst>
                <a:tab pos="1257300" algn="l"/>
                <a:tab pos="7086600" algn="r"/>
              </a:tabLst>
            </a:pPr>
            <a:r>
              <a:rPr lang="en-US" dirty="0" err="1"/>
              <a:t>Zwischen</a:t>
            </a:r>
            <a:r>
              <a:rPr lang="en-US" dirty="0"/>
              <a:t>	EUR 18.000 and EUR 31.000 	35,00 %</a:t>
            </a:r>
            <a:br>
              <a:rPr lang="en-US" dirty="0"/>
            </a:br>
            <a:r>
              <a:rPr lang="en-US" dirty="0" err="1"/>
              <a:t>Zwischen</a:t>
            </a:r>
            <a:r>
              <a:rPr lang="en-US" dirty="0"/>
              <a:t>	EUR 31.000 and EUR 60.000 	42,00 %</a:t>
            </a:r>
          </a:p>
          <a:p>
            <a:pPr marL="0" indent="0">
              <a:spcBef>
                <a:spcPts val="0"/>
              </a:spcBef>
              <a:buNone/>
              <a:tabLst>
                <a:tab pos="1257300" algn="l"/>
                <a:tab pos="7086600" algn="r"/>
              </a:tabLst>
            </a:pPr>
            <a:r>
              <a:rPr lang="en-US" dirty="0" err="1"/>
              <a:t>Zwischen</a:t>
            </a:r>
            <a:r>
              <a:rPr lang="en-US" dirty="0"/>
              <a:t> EUR 60.000 and EUR 90.000 	48,00 % </a:t>
            </a:r>
          </a:p>
          <a:p>
            <a:pPr marL="0" indent="0">
              <a:spcBef>
                <a:spcPts val="0"/>
              </a:spcBef>
              <a:buNone/>
              <a:tabLst>
                <a:tab pos="1257300" algn="l"/>
                <a:tab pos="7086600" algn="r"/>
              </a:tabLst>
            </a:pPr>
            <a:r>
              <a:rPr lang="en-US" dirty="0" err="1"/>
              <a:t>Zwischen</a:t>
            </a:r>
            <a:r>
              <a:rPr lang="en-US" dirty="0"/>
              <a:t> EUR 90.000 and EUR 1.000.000	50,00 % </a:t>
            </a:r>
            <a:br>
              <a:rPr lang="en-US" dirty="0"/>
            </a:br>
            <a:r>
              <a:rPr lang="en-US" dirty="0" err="1"/>
              <a:t>Über</a:t>
            </a:r>
            <a:r>
              <a:rPr lang="en-US" dirty="0"/>
              <a:t>	EUR 1.000.000 	55,00 %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Lohnsteuer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an das </a:t>
            </a:r>
            <a:r>
              <a:rPr lang="en-US" dirty="0" err="1"/>
              <a:t>Finanzamt</a:t>
            </a:r>
            <a:r>
              <a:rPr lang="en-US" dirty="0"/>
              <a:t> </a:t>
            </a:r>
            <a:r>
              <a:rPr lang="en-US" dirty="0" err="1"/>
              <a:t>entrichtet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Angestellte</a:t>
            </a:r>
            <a:r>
              <a:rPr lang="en-US" dirty="0"/>
              <a:t> </a:t>
            </a:r>
            <a:r>
              <a:rPr lang="en-US" dirty="0" err="1"/>
              <a:t>erhalten</a:t>
            </a:r>
            <a:r>
              <a:rPr lang="en-US" dirty="0"/>
              <a:t> </a:t>
            </a:r>
            <a:r>
              <a:rPr lang="en-US" dirty="0" err="1"/>
              <a:t>grds</a:t>
            </a:r>
            <a:r>
              <a:rPr lang="en-US" dirty="0"/>
              <a:t>. 14 </a:t>
            </a:r>
            <a:r>
              <a:rPr lang="en-US" dirty="0" err="1"/>
              <a:t>Gehälter</a:t>
            </a:r>
            <a:r>
              <a:rPr lang="en-US" dirty="0"/>
              <a:t> pro </a:t>
            </a:r>
            <a:r>
              <a:rPr lang="en-US" dirty="0" err="1"/>
              <a:t>Jahr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13. &amp; 14. </a:t>
            </a:r>
            <a:r>
              <a:rPr lang="en-US" dirty="0" err="1"/>
              <a:t>Gehalt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Steuersatz</a:t>
            </a:r>
            <a:r>
              <a:rPr lang="en-US" dirty="0"/>
              <a:t> 6%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8317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STEUERRECHT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r>
              <a:rPr lang="de-AT" b="1" dirty="0">
                <a:sym typeface="Wingdings" pitchFamily="2" charset="2"/>
              </a:rPr>
              <a:t>Sozialversicherungssystem (WKO)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043608" y="1484784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dirty="0" err="1"/>
              <a:t>Angestellte</a:t>
            </a:r>
            <a:endParaRPr lang="en-US" dirty="0"/>
          </a:p>
          <a:p>
            <a:pPr lvl="1"/>
            <a:r>
              <a:rPr lang="en-US" dirty="0"/>
              <a:t>21,58 % </a:t>
            </a:r>
            <a:r>
              <a:rPr lang="en-US" dirty="0" err="1"/>
              <a:t>Dienstgeberbeitrag</a:t>
            </a:r>
            <a:endParaRPr lang="en-US" dirty="0"/>
          </a:p>
          <a:p>
            <a:pPr lvl="1"/>
            <a:r>
              <a:rPr lang="en-US" dirty="0"/>
              <a:t>18,12 % </a:t>
            </a:r>
            <a:r>
              <a:rPr lang="en-US" dirty="0" err="1"/>
              <a:t>Dienstnehmerbeitrag</a:t>
            </a:r>
            <a:endParaRPr lang="en-US" dirty="0"/>
          </a:p>
          <a:p>
            <a:pPr lvl="1"/>
            <a:r>
              <a:rPr lang="en-US" dirty="0"/>
              <a:t>1,53 %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Mitarbeitervorsorgekasse</a:t>
            </a:r>
            <a:r>
              <a:rPr lang="en-US" dirty="0"/>
              <a:t> (MVK)</a:t>
            </a:r>
          </a:p>
          <a:p>
            <a:r>
              <a:rPr lang="en-US" dirty="0" err="1"/>
              <a:t>Selbstständige</a:t>
            </a:r>
            <a:endParaRPr lang="en-US" dirty="0"/>
          </a:p>
          <a:p>
            <a:pPr lvl="1"/>
            <a:r>
              <a:rPr lang="de-AT" dirty="0"/>
              <a:t>18,5 % Pensionsversicherung (PV)</a:t>
            </a:r>
          </a:p>
          <a:p>
            <a:pPr lvl="1"/>
            <a:r>
              <a:rPr lang="de-AT" dirty="0"/>
              <a:t>7,65 % Krankenversicherung (KV)</a:t>
            </a:r>
          </a:p>
          <a:p>
            <a:pPr lvl="1"/>
            <a:r>
              <a:rPr lang="de-AT" dirty="0"/>
              <a:t>1,53 % </a:t>
            </a:r>
            <a:r>
              <a:rPr lang="de-DE" dirty="0" err="1"/>
              <a:t>Selbständigenvorsorge</a:t>
            </a:r>
            <a:r>
              <a:rPr lang="de-DE" dirty="0"/>
              <a:t> (</a:t>
            </a:r>
            <a:r>
              <a:rPr lang="de-AT" dirty="0"/>
              <a:t>SVS)</a:t>
            </a:r>
          </a:p>
          <a:p>
            <a:pPr lvl="1"/>
            <a:r>
              <a:rPr lang="de-DE" dirty="0"/>
              <a:t>EUR 109,32 – Unfallversicherung (UV)</a:t>
            </a:r>
            <a:endParaRPr lang="de-AT" dirty="0"/>
          </a:p>
          <a:p>
            <a:pPr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6084168" y="51848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331000114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STEUERRECHT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 err="1"/>
              <a:t>Andere</a:t>
            </a:r>
            <a:r>
              <a:rPr lang="en-US" b="1" dirty="0"/>
              <a:t> </a:t>
            </a:r>
            <a:r>
              <a:rPr lang="en-US" b="1" dirty="0" err="1"/>
              <a:t>Steuern</a:t>
            </a:r>
            <a:endParaRPr lang="en-US" b="1" dirty="0"/>
          </a:p>
          <a:p>
            <a:r>
              <a:rPr lang="en-US" dirty="0" err="1"/>
              <a:t>KöSt</a:t>
            </a:r>
            <a:endParaRPr lang="en-US" dirty="0"/>
          </a:p>
          <a:p>
            <a:pPr lvl="1"/>
            <a:r>
              <a:rPr lang="en-US" dirty="0"/>
              <a:t>25,00 %</a:t>
            </a:r>
          </a:p>
          <a:p>
            <a:r>
              <a:rPr lang="en-US" dirty="0" err="1"/>
              <a:t>Kest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Ausschüttungen</a:t>
            </a:r>
            <a:endParaRPr lang="en-US" dirty="0"/>
          </a:p>
          <a:p>
            <a:pPr lvl="1"/>
            <a:r>
              <a:rPr lang="en-US" dirty="0"/>
              <a:t>27,50 %</a:t>
            </a:r>
          </a:p>
          <a:p>
            <a:r>
              <a:rPr lang="en-US" dirty="0" err="1"/>
              <a:t>Grunderwerbsteuer</a:t>
            </a:r>
            <a:endParaRPr lang="en-US" dirty="0"/>
          </a:p>
          <a:p>
            <a:pPr lvl="1"/>
            <a:r>
              <a:rPr lang="en-US" dirty="0"/>
              <a:t>3,50 % </a:t>
            </a:r>
            <a:r>
              <a:rPr lang="en-US" dirty="0" err="1"/>
              <a:t>reduziert</a:t>
            </a:r>
            <a:r>
              <a:rPr lang="en-US" dirty="0"/>
              <a:t> auf 2,00 %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Familien</a:t>
            </a:r>
            <a:endParaRPr lang="en-US" dirty="0"/>
          </a:p>
          <a:p>
            <a:r>
              <a:rPr lang="en-US" dirty="0" err="1"/>
              <a:t>USt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Lieferung</a:t>
            </a:r>
            <a:r>
              <a:rPr lang="en-US" dirty="0"/>
              <a:t> &amp; </a:t>
            </a:r>
            <a:r>
              <a:rPr lang="en-US" dirty="0" err="1"/>
              <a:t>Leistung</a:t>
            </a:r>
            <a:endParaRPr lang="en-US" dirty="0"/>
          </a:p>
          <a:p>
            <a:pPr lvl="1"/>
            <a:r>
              <a:rPr lang="en-US" dirty="0"/>
              <a:t>20 % (normal)</a:t>
            </a:r>
          </a:p>
          <a:p>
            <a:pPr lvl="1"/>
            <a:r>
              <a:rPr lang="en-US" dirty="0"/>
              <a:t>10 % / 13 % (</a:t>
            </a:r>
            <a:r>
              <a:rPr lang="en-US" dirty="0" err="1"/>
              <a:t>reduziert</a:t>
            </a:r>
            <a:r>
              <a:rPr lang="en-US" dirty="0"/>
              <a:t>)</a:t>
            </a:r>
          </a:p>
          <a:p>
            <a:pPr marL="51435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STEUERRECHT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dirty="0" err="1"/>
              <a:t>Weitere</a:t>
            </a:r>
            <a:r>
              <a:rPr lang="en-US" b="1" dirty="0"/>
              <a:t> </a:t>
            </a:r>
            <a:r>
              <a:rPr lang="en-US" b="1" dirty="0" err="1"/>
              <a:t>Regelungen</a:t>
            </a:r>
            <a:endParaRPr lang="en-US" b="1" dirty="0"/>
          </a:p>
          <a:p>
            <a:endParaRPr lang="en-US" dirty="0"/>
          </a:p>
          <a:p>
            <a:r>
              <a:rPr lang="en-US" dirty="0" err="1"/>
              <a:t>Kleinstbeitragsrechnung</a:t>
            </a:r>
            <a:endParaRPr lang="en-US" dirty="0"/>
          </a:p>
          <a:p>
            <a:pPr lvl="1"/>
            <a:r>
              <a:rPr lang="en-US" dirty="0" err="1"/>
              <a:t>bis</a:t>
            </a:r>
            <a:r>
              <a:rPr lang="en-US" dirty="0"/>
              <a:t> € 400,-- (</a:t>
            </a:r>
            <a:r>
              <a:rPr lang="en-US" dirty="0" err="1"/>
              <a:t>brutto</a:t>
            </a:r>
            <a:r>
              <a:rPr lang="en-US" dirty="0"/>
              <a:t>)</a:t>
            </a:r>
          </a:p>
          <a:p>
            <a:r>
              <a:rPr lang="en-US" dirty="0" err="1"/>
              <a:t>Voranmeldungszeitraum</a:t>
            </a:r>
            <a:endParaRPr lang="en-US" dirty="0"/>
          </a:p>
          <a:p>
            <a:pPr lvl="1"/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Kalendermonat</a:t>
            </a:r>
            <a:endParaRPr lang="en-US" dirty="0"/>
          </a:p>
          <a:p>
            <a:r>
              <a:rPr lang="en-US" dirty="0" err="1"/>
              <a:t>Fälligkeit</a:t>
            </a:r>
            <a:endParaRPr lang="en-US" dirty="0"/>
          </a:p>
          <a:p>
            <a:pPr lvl="1"/>
            <a:r>
              <a:rPr lang="en-US" dirty="0"/>
              <a:t>15. des </a:t>
            </a:r>
            <a:r>
              <a:rPr lang="en-US" dirty="0" err="1"/>
              <a:t>zweitfolgenden</a:t>
            </a:r>
            <a:r>
              <a:rPr lang="en-US" dirty="0"/>
              <a:t> </a:t>
            </a:r>
            <a:r>
              <a:rPr lang="en-US" dirty="0" err="1"/>
              <a:t>Kalendermonats</a:t>
            </a:r>
            <a:endParaRPr lang="en-US" dirty="0"/>
          </a:p>
          <a:p>
            <a:r>
              <a:rPr lang="en-US" dirty="0" err="1"/>
              <a:t>Steuerbefreiung</a:t>
            </a:r>
            <a:r>
              <a:rPr lang="en-US" dirty="0"/>
              <a:t> (</a:t>
            </a:r>
            <a:r>
              <a:rPr lang="en-US" dirty="0" err="1"/>
              <a:t>Kleinunternehmerbefreiung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bis</a:t>
            </a:r>
            <a:r>
              <a:rPr lang="en-US" dirty="0"/>
              <a:t> € 30.000,-- </a:t>
            </a:r>
            <a:r>
              <a:rPr lang="en-US" dirty="0" err="1"/>
              <a:t>Jahresnettoumsatz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414463" y="4648200"/>
            <a:ext cx="6901953" cy="1373088"/>
          </a:xfrm>
        </p:spPr>
        <p:txBody>
          <a:bodyPr/>
          <a:lstStyle/>
          <a:p>
            <a:r>
              <a:rPr lang="en-US" dirty="0" err="1"/>
              <a:t>Rechnungswesen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</p:spPr>
        <p:txBody>
          <a:bodyPr/>
          <a:lstStyle/>
          <a:p>
            <a:pPr>
              <a:defRPr/>
            </a:pPr>
            <a:fld id="{3570F503-81E4-7043-AA57-0F50DC6229EA}" type="slidenum">
              <a:rPr lang="de-DE" smtClean="0">
                <a:solidFill>
                  <a:prstClr val="white"/>
                </a:solidFill>
              </a:rPr>
              <a:pPr>
                <a:defRPr/>
              </a:pPr>
              <a:t>25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0914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de-DE" altLang="de-DE" b="1" dirty="0"/>
              <a:t>Teilbereiche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Externes Rechnungswesen – Finanzbuchhaltung (</a:t>
            </a:r>
            <a:r>
              <a:rPr lang="de-DE" altLang="de-DE" dirty="0" err="1"/>
              <a:t>BuHa</a:t>
            </a:r>
            <a:r>
              <a:rPr lang="de-DE" altLang="de-DE" dirty="0"/>
              <a:t>)</a:t>
            </a:r>
          </a:p>
          <a:p>
            <a:pPr lvl="1" eaLnBrk="1" hangingPunct="1"/>
            <a:r>
              <a:rPr lang="de-DE" altLang="de-DE" dirty="0"/>
              <a:t>Doppelte Buchhaltung</a:t>
            </a:r>
          </a:p>
          <a:p>
            <a:pPr lvl="1" eaLnBrk="1" hangingPunct="1"/>
            <a:r>
              <a:rPr lang="de-DE" altLang="de-DE" dirty="0"/>
              <a:t>Einnahmen Ausgabenrechnung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Internes Rechnungswesen – Kostenrechnung</a:t>
            </a:r>
          </a:p>
          <a:p>
            <a:pPr eaLnBrk="1" hangingPunct="1">
              <a:buNone/>
            </a:pPr>
            <a:endParaRPr lang="de-DE" altLang="de-DE" dirty="0"/>
          </a:p>
          <a:p>
            <a:pPr eaLnBrk="1" hangingPunct="1"/>
            <a:r>
              <a:rPr lang="de-DE" altLang="de-DE" dirty="0"/>
              <a:t>Sonderrechnungen - Statistik, Planungen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Grafik 6" descr="Zomb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3717032"/>
            <a:ext cx="1376466" cy="228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de-DE" altLang="de-DE" b="1" dirty="0"/>
              <a:t>Aufgaben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Dokumentation des betrieblichen Geschehens (=Dokumentationsfunktion)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Bereitstellung Information (=Informationsfunktion)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Lieferung von Entscheidungsgrundlagen (=Entscheidungsfunktion)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de-DE" altLang="de-DE" b="1" dirty="0"/>
              <a:t>4 Fragen des Rechnungswesens</a:t>
            </a:r>
          </a:p>
          <a:p>
            <a:pPr eaLnBrk="1" hangingPunct="1">
              <a:buFont typeface="Arial" pitchFamily="34" charset="0"/>
              <a:buNone/>
            </a:pPr>
            <a:endParaRPr lang="de-DE" altLang="de-DE" b="1" dirty="0"/>
          </a:p>
          <a:p>
            <a:pPr eaLnBrk="1" hangingPunct="1"/>
            <a:r>
              <a:rPr lang="de-DE" altLang="de-DE" dirty="0"/>
              <a:t>Ist das Unternehmen liquide?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Wie ist die Vermögenssituation?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Wurde in einer Periode Gewinn oder Verlust erzielt?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Was kostet die erstellte Leistung?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de-DE" altLang="de-DE" b="1" dirty="0"/>
              <a:t>Adressaten</a:t>
            </a:r>
          </a:p>
          <a:p>
            <a:pPr eaLnBrk="1" hangingPunct="1">
              <a:buFont typeface="Arial" pitchFamily="34" charset="0"/>
              <a:buNone/>
            </a:pPr>
            <a:endParaRPr lang="de-DE" altLang="de-DE" b="1" dirty="0"/>
          </a:p>
          <a:p>
            <a:pPr eaLnBrk="1" hangingPunct="1">
              <a:spcBef>
                <a:spcPct val="70000"/>
              </a:spcBef>
            </a:pPr>
            <a:r>
              <a:rPr lang="de-DE" altLang="de-DE" dirty="0"/>
              <a:t>Eigentümer</a:t>
            </a:r>
          </a:p>
          <a:p>
            <a:pPr eaLnBrk="1" hangingPunct="1"/>
            <a:r>
              <a:rPr lang="de-DE" altLang="de-DE" dirty="0"/>
              <a:t>Geschäftsführer</a:t>
            </a:r>
          </a:p>
          <a:p>
            <a:pPr eaLnBrk="1" hangingPunct="1"/>
            <a:r>
              <a:rPr lang="de-DE" altLang="de-DE" dirty="0"/>
              <a:t>Belegschaft</a:t>
            </a:r>
          </a:p>
          <a:p>
            <a:pPr eaLnBrk="1" hangingPunct="1"/>
            <a:r>
              <a:rPr lang="de-DE" altLang="de-DE" dirty="0"/>
              <a:t>Gläubiger und Kunden</a:t>
            </a:r>
          </a:p>
          <a:p>
            <a:pPr eaLnBrk="1" hangingPunct="1"/>
            <a:r>
              <a:rPr lang="de-DE" altLang="de-DE" dirty="0"/>
              <a:t>Investoren</a:t>
            </a:r>
          </a:p>
          <a:p>
            <a:pPr eaLnBrk="1" hangingPunct="1"/>
            <a:r>
              <a:rPr lang="de-DE" altLang="de-DE" dirty="0"/>
              <a:t>Finanzamt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ln w="6350"/>
        </p:spPr>
        <p:txBody>
          <a:bodyPr/>
          <a:lstStyle/>
          <a:p>
            <a:r>
              <a:rPr lang="en-US" dirty="0"/>
              <a:t>INHALT</a:t>
            </a:r>
            <a:r>
              <a:rPr lang="de-AT" dirty="0"/>
              <a:t>	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tabLst>
                <a:tab pos="1076325" algn="l"/>
              </a:tabLst>
            </a:pPr>
            <a:r>
              <a:rPr lang="en-US" b="0" dirty="0"/>
              <a:t>1. 	</a:t>
            </a:r>
            <a:r>
              <a:rPr lang="en-US" b="0" dirty="0" err="1"/>
              <a:t>Unternehmensführung</a:t>
            </a:r>
            <a:endParaRPr lang="en-US" b="0" dirty="0"/>
          </a:p>
          <a:p>
            <a:pPr>
              <a:tabLst>
                <a:tab pos="1076325" algn="l"/>
              </a:tabLst>
            </a:pPr>
            <a:endParaRPr lang="en-US" b="0" dirty="0"/>
          </a:p>
          <a:p>
            <a:pPr>
              <a:tabLst>
                <a:tab pos="1076325" algn="l"/>
              </a:tabLst>
            </a:pPr>
            <a:r>
              <a:rPr lang="en-US" b="0" dirty="0"/>
              <a:t>2. 	</a:t>
            </a:r>
            <a:r>
              <a:rPr lang="en-US" b="0" dirty="0" err="1"/>
              <a:t>Steuerrecht</a:t>
            </a:r>
            <a:endParaRPr lang="en-US" b="0" dirty="0"/>
          </a:p>
          <a:p>
            <a:pPr>
              <a:tabLst>
                <a:tab pos="1076325" algn="l"/>
              </a:tabLst>
            </a:pPr>
            <a:endParaRPr lang="en-US" b="0" dirty="0"/>
          </a:p>
          <a:p>
            <a:pPr>
              <a:tabLst>
                <a:tab pos="1076325" algn="l"/>
              </a:tabLst>
            </a:pPr>
            <a:r>
              <a:rPr lang="en-US" b="0" dirty="0"/>
              <a:t>3. 	</a:t>
            </a:r>
            <a:r>
              <a:rPr lang="en-US" b="0" dirty="0" err="1"/>
              <a:t>Rechnungswesen</a:t>
            </a:r>
            <a:endParaRPr lang="en-US" b="0" dirty="0"/>
          </a:p>
          <a:p>
            <a:pPr>
              <a:buNone/>
            </a:pP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6" name="Grafik 5" descr="Super Mar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996952"/>
            <a:ext cx="2160240" cy="242635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buFont typeface="Arial" pitchFamily="34" charset="0"/>
              <a:buNone/>
            </a:pPr>
            <a:r>
              <a:rPr lang="de-DE" altLang="de-DE" b="1" dirty="0" err="1"/>
              <a:t>BuHa</a:t>
            </a:r>
            <a:r>
              <a:rPr lang="de-DE" altLang="de-DE" b="1" dirty="0"/>
              <a:t> Systeme des Steuerrechtes</a:t>
            </a:r>
          </a:p>
          <a:p>
            <a:pPr marL="533400" indent="-533400" eaLnBrk="1" hangingPunct="1"/>
            <a:endParaRPr lang="de-DE" altLang="de-DE" b="1" dirty="0"/>
          </a:p>
          <a:p>
            <a:pPr marL="533400" indent="-533400" eaLnBrk="1" hangingPunct="1">
              <a:buFontTx/>
              <a:buAutoNum type="arabicPeriod"/>
            </a:pPr>
            <a:r>
              <a:rPr lang="de-DE" altLang="de-DE" dirty="0"/>
              <a:t>Doppelte Buchhaltung § 4/1, § 5 EStG</a:t>
            </a:r>
          </a:p>
          <a:p>
            <a:pPr marL="533400" indent="-533400" eaLnBrk="1" hangingPunct="1">
              <a:buFontTx/>
              <a:buAutoNum type="arabicPeriod"/>
            </a:pPr>
            <a:endParaRPr lang="de-DE" altLang="de-DE" dirty="0"/>
          </a:p>
          <a:p>
            <a:pPr marL="533400" indent="-533400" eaLnBrk="1" hangingPunct="1">
              <a:buFontTx/>
              <a:buAutoNum type="arabicPeriod"/>
            </a:pPr>
            <a:r>
              <a:rPr lang="de-DE" altLang="de-DE" dirty="0"/>
              <a:t>Einnahmen- Ausgabenrechnung § 4/3 EStG</a:t>
            </a:r>
          </a:p>
          <a:p>
            <a:pPr marL="533400" indent="-533400" eaLnBrk="1" hangingPunct="1">
              <a:buFontTx/>
              <a:buAutoNum type="arabicPeriod"/>
            </a:pPr>
            <a:endParaRPr lang="de-DE" altLang="de-DE" dirty="0"/>
          </a:p>
          <a:p>
            <a:pPr marL="533400" indent="-533400" eaLnBrk="1" hangingPunct="1">
              <a:buFontTx/>
              <a:buAutoNum type="arabicPeriod"/>
            </a:pPr>
            <a:r>
              <a:rPr lang="de-DE" altLang="de-DE" dirty="0"/>
              <a:t>Pauschalierung (Teil-, Vollpauschalierung) §17 EStG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de-DE" altLang="de-DE" sz="2400" b="1" dirty="0"/>
              <a:t>Formvorschriften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de-DE" altLang="de-DE" sz="2400" b="1" dirty="0"/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sz="2400" dirty="0"/>
              <a:t>Lebende Sprache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sz="2400" dirty="0"/>
              <a:t>Keine Leerräume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sz="2400" dirty="0"/>
              <a:t>Kein </a:t>
            </a:r>
            <a:r>
              <a:rPr lang="de-DE" altLang="de-DE" sz="2400" dirty="0" err="1"/>
              <a:t>radierbares</a:t>
            </a:r>
            <a:r>
              <a:rPr lang="de-DE" altLang="de-DE" sz="2400" dirty="0"/>
              <a:t> Medium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sz="2400" dirty="0"/>
              <a:t>Durchstreichen aber nicht unkenntlich machen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sz="2400" dirty="0"/>
              <a:t>Gebunden oder nummeriert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sz="2400" dirty="0"/>
              <a:t>Vollständig, chronologisch und richtig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sz="2400" b="1" dirty="0"/>
              <a:t>Belegsaufbewahrung mind. 7 Jahre!!!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de-DE" altLang="de-DE" b="1" dirty="0"/>
              <a:t>Rechnungsmerkmale</a:t>
            </a:r>
          </a:p>
          <a:p>
            <a:pPr eaLnBrk="1" hangingPunct="1"/>
            <a:endParaRPr lang="de-DE" altLang="de-DE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Name &amp; </a:t>
            </a:r>
            <a:r>
              <a:rPr lang="en-US" dirty="0" err="1"/>
              <a:t>Anschrift</a:t>
            </a:r>
            <a:r>
              <a:rPr lang="en-US" dirty="0"/>
              <a:t> </a:t>
            </a:r>
            <a:r>
              <a:rPr lang="en-US" dirty="0" err="1"/>
              <a:t>Lieferant</a:t>
            </a:r>
            <a:r>
              <a:rPr lang="en-US" dirty="0"/>
              <a:t> / </a:t>
            </a:r>
            <a:r>
              <a:rPr lang="en-US" dirty="0" err="1"/>
              <a:t>Absender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Name &amp; </a:t>
            </a:r>
            <a:r>
              <a:rPr lang="en-US" dirty="0" err="1"/>
              <a:t>Anschrift</a:t>
            </a:r>
            <a:r>
              <a:rPr lang="en-US" dirty="0"/>
              <a:t> </a:t>
            </a:r>
            <a:r>
              <a:rPr lang="en-US" dirty="0" err="1"/>
              <a:t>Empfänger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Menge</a:t>
            </a:r>
            <a:r>
              <a:rPr lang="en-US" dirty="0"/>
              <a:t> / Art / </a:t>
            </a:r>
            <a:r>
              <a:rPr lang="en-US" dirty="0" err="1"/>
              <a:t>Umfang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Leistung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Tag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Lieferung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Leistung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Entgelt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Lieferung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sonstige</a:t>
            </a:r>
            <a:r>
              <a:rPr lang="en-US" dirty="0"/>
              <a:t> </a:t>
            </a:r>
            <a:r>
              <a:rPr lang="en-US" dirty="0" err="1"/>
              <a:t>Leistung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Den auf das </a:t>
            </a:r>
            <a:r>
              <a:rPr lang="en-US" dirty="0" err="1"/>
              <a:t>Entgelt</a:t>
            </a:r>
            <a:r>
              <a:rPr lang="en-US" dirty="0"/>
              <a:t> </a:t>
            </a:r>
            <a:r>
              <a:rPr lang="en-US" dirty="0" err="1"/>
              <a:t>fallenden</a:t>
            </a:r>
            <a:r>
              <a:rPr lang="en-US" dirty="0"/>
              <a:t> </a:t>
            </a:r>
            <a:r>
              <a:rPr lang="en-US" dirty="0" err="1"/>
              <a:t>Steuerbetrag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Angabe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UID </a:t>
            </a:r>
            <a:r>
              <a:rPr lang="en-US" dirty="0" err="1"/>
              <a:t>Nummer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buFont typeface="Arial" pitchFamily="34" charset="0"/>
              <a:buNone/>
            </a:pPr>
            <a:r>
              <a:rPr lang="de-DE" altLang="de-DE" b="1" dirty="0" err="1"/>
              <a:t>Belegsprinzip</a:t>
            </a:r>
            <a:endParaRPr lang="de-DE" altLang="de-DE" b="1" dirty="0"/>
          </a:p>
          <a:p>
            <a:pPr marL="533400" indent="-533400" eaLnBrk="1" hangingPunct="1">
              <a:buFont typeface="Arial" pitchFamily="34" charset="0"/>
              <a:buNone/>
            </a:pPr>
            <a:endParaRPr lang="de-DE" altLang="de-DE" b="1" dirty="0"/>
          </a:p>
          <a:p>
            <a:pPr marL="533400" indent="-533400" eaLnBrk="1" hangingPunct="1"/>
            <a:r>
              <a:rPr lang="de-DE" altLang="de-DE" dirty="0"/>
              <a:t>Keine Buchung ohne Beleg, kein Beleg ohne Buchung</a:t>
            </a:r>
          </a:p>
          <a:p>
            <a:pPr marL="533400" indent="-533400" eaLnBrk="1" hangingPunct="1"/>
            <a:endParaRPr lang="de-DE" altLang="de-DE" dirty="0"/>
          </a:p>
          <a:p>
            <a:pPr marL="533400" indent="-533400" eaLnBrk="1" hangingPunct="1"/>
            <a:r>
              <a:rPr lang="de-DE" altLang="de-DE" dirty="0"/>
              <a:t>Interne &amp; Externe Belege</a:t>
            </a:r>
          </a:p>
          <a:p>
            <a:pPr marL="533400" indent="-533400" eaLnBrk="1" hangingPunct="1"/>
            <a:endParaRPr lang="de-DE" altLang="de-DE" dirty="0"/>
          </a:p>
          <a:p>
            <a:pPr marL="533400" indent="-533400" eaLnBrk="1" hangingPunct="1"/>
            <a:r>
              <a:rPr lang="de-DE" altLang="de-DE" dirty="0"/>
              <a:t>Nachvollziehbar und geordnet (Belegkreise)</a:t>
            </a:r>
          </a:p>
          <a:p>
            <a:pPr marL="533400" indent="-533400" eaLnBrk="1" hangingPunct="1"/>
            <a:endParaRPr lang="de-DE" altLang="de-DE" dirty="0"/>
          </a:p>
          <a:p>
            <a:pPr marL="533400" indent="-533400" eaLnBrk="1" hangingPunct="1"/>
            <a:r>
              <a:rPr lang="de-DE" altLang="de-DE" dirty="0"/>
              <a:t>Mind. 7 Jahre Archivierungspflicht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Grafik 6" descr="Mon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4436000"/>
            <a:ext cx="2411760" cy="166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buFont typeface="Arial" pitchFamily="34" charset="0"/>
              <a:buNone/>
            </a:pPr>
            <a:r>
              <a:rPr lang="de-DE" altLang="de-DE" b="1" dirty="0"/>
              <a:t>Einnahmen- Ausgabenrechnung</a:t>
            </a:r>
          </a:p>
          <a:p>
            <a:pPr marL="533400" indent="-533400" eaLnBrk="1" hangingPunct="1">
              <a:buFont typeface="Arial" pitchFamily="34" charset="0"/>
              <a:buNone/>
            </a:pPr>
            <a:endParaRPr lang="de-DE" altLang="de-DE" b="1" dirty="0"/>
          </a:p>
          <a:p>
            <a:pPr marL="533400" indent="-533400" eaLnBrk="1" hangingPunct="1"/>
            <a:r>
              <a:rPr lang="de-DE" altLang="de-DE" b="1" dirty="0"/>
              <a:t>Jahresgewinn/</a:t>
            </a:r>
            <a:r>
              <a:rPr lang="de-DE" altLang="de-DE" b="1" dirty="0" err="1"/>
              <a:t>verlust</a:t>
            </a:r>
            <a:r>
              <a:rPr lang="de-DE" altLang="de-DE" dirty="0"/>
              <a:t>: Überschuss der Betriebseinnahmen über die Betriebsausgaben</a:t>
            </a:r>
          </a:p>
          <a:p>
            <a:pPr marL="533400" indent="-533400" eaLnBrk="1" hangingPunct="1"/>
            <a:r>
              <a:rPr lang="de-DE" altLang="de-DE" dirty="0"/>
              <a:t>Vorteil: Einfach zu führen</a:t>
            </a:r>
          </a:p>
          <a:p>
            <a:pPr marL="533400" indent="-533400" eaLnBrk="1" hangingPunct="1"/>
            <a:r>
              <a:rPr lang="de-DE" altLang="de-DE" dirty="0"/>
              <a:t>Nachteil: Geringe Informationskraft (Momentaufnahme)</a:t>
            </a:r>
          </a:p>
          <a:p>
            <a:pPr marL="533400" indent="-533400" eaLnBrk="1" hangingPunct="1"/>
            <a:r>
              <a:rPr lang="de-DE" altLang="de-DE"/>
              <a:t>Zufluss/Abflussprinzip	</a:t>
            </a:r>
            <a:endParaRPr lang="de-DE" altLang="de-DE" dirty="0"/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dirty="0"/>
              <a:t>Anwendungsbereich: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de-DE" altLang="de-DE" dirty="0"/>
              <a:t>Freiberufler umsatzunabhängig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de-DE" altLang="de-DE" dirty="0"/>
              <a:t>Gewerbetreibende – Achtung Umsatzgrenze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dirty="0"/>
              <a:t>Aber: Freiwillige Doppelte </a:t>
            </a:r>
            <a:r>
              <a:rPr lang="de-DE" altLang="de-DE" dirty="0" err="1"/>
              <a:t>BuHa</a:t>
            </a:r>
            <a:r>
              <a:rPr lang="de-DE" altLang="de-DE" dirty="0"/>
              <a:t> immer möglich</a:t>
            </a:r>
          </a:p>
          <a:p>
            <a:pPr marL="533400" indent="-533400" eaLnBrk="1" hangingPunct="1"/>
            <a:endParaRPr lang="de-DE" altLang="de-DE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r>
              <a:rPr lang="de-DE" altLang="de-DE" b="1" dirty="0"/>
              <a:t>Einnahmen- Ausgabenrechnung</a:t>
            </a:r>
          </a:p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lnSpc>
                <a:spcPct val="90000"/>
              </a:lnSpc>
            </a:pPr>
            <a:endParaRPr lang="de-DE" altLang="de-DE" dirty="0"/>
          </a:p>
          <a:p>
            <a:pPr marL="533400" indent="-533400" eaLnBrk="1" hangingPunct="1">
              <a:lnSpc>
                <a:spcPct val="90000"/>
              </a:lnSpc>
            </a:pPr>
            <a:endParaRPr lang="de-DE" altLang="de-DE" dirty="0"/>
          </a:p>
          <a:p>
            <a:pPr marL="533400" indent="-533400" eaLnBrk="1" hangingPunct="1">
              <a:lnSpc>
                <a:spcPct val="90000"/>
              </a:lnSpc>
            </a:pPr>
            <a:r>
              <a:rPr lang="de-DE" altLang="de-DE" b="1" dirty="0"/>
              <a:t>Betriebseinnahmen</a:t>
            </a:r>
          </a:p>
          <a:p>
            <a:pPr marL="93345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de-DE" altLang="de-DE" dirty="0"/>
              <a:t>Einnahmen der eigentlichen betrieblichen Tätigkeit   z. B. Provision, Beratungshonorar</a:t>
            </a:r>
          </a:p>
          <a:p>
            <a:pPr marL="93345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de-DE" altLang="de-DE" dirty="0"/>
              <a:t>Hilfseinnahmen z. B. Versicherungsentschädigung, Anlagenverkauf, Zinseinnahmen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de-DE" altLang="de-DE" b="1" dirty="0"/>
              <a:t>Einnahmen- Ausgabenrechnung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de-DE" altLang="de-DE" b="1" dirty="0"/>
          </a:p>
          <a:p>
            <a:pPr marL="533400" indent="-533400" eaLnBrk="1" hangingPunct="1">
              <a:lnSpc>
                <a:spcPct val="80000"/>
              </a:lnSpc>
            </a:pPr>
            <a:r>
              <a:rPr lang="de-DE" altLang="de-DE" sz="2000" b="1" dirty="0"/>
              <a:t>Betriebsausgaben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Miete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Personal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Leistungen, Waren, Material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Sozialversicherungsbeitrag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Telefon, Internet, Porto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Büromaterial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Beratungskosten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Zinsen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Abschreibung für Abnutzung (</a:t>
            </a:r>
            <a:r>
              <a:rPr lang="de-DE" altLang="de-DE" sz="2000" dirty="0" err="1"/>
              <a:t>AfA</a:t>
            </a:r>
            <a:r>
              <a:rPr lang="de-DE" altLang="de-DE" sz="2000" dirty="0"/>
              <a:t>)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GWG bis € 400,-- netto</a:t>
            </a:r>
          </a:p>
          <a:p>
            <a:pPr marL="933450" lvl="1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-"/>
            </a:pPr>
            <a:r>
              <a:rPr lang="de-DE" altLang="de-DE" sz="2000" dirty="0"/>
              <a:t>Etc.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de-DE" altLang="de-DE" b="1" dirty="0"/>
              <a:t>Einnahmen- Ausgabenrechnung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de-DE" altLang="de-DE" b="1" dirty="0"/>
          </a:p>
          <a:p>
            <a:pPr marL="533400" indent="-533400" eaLnBrk="1" hangingPunct="1"/>
            <a:r>
              <a:rPr lang="de-DE" altLang="de-DE" dirty="0"/>
              <a:t>Pauschalierung</a:t>
            </a:r>
          </a:p>
          <a:p>
            <a:pPr marL="533400" indent="-533400" eaLnBrk="1" hangingPunct="1"/>
            <a:endParaRPr lang="de-DE" altLang="de-DE" dirty="0"/>
          </a:p>
          <a:p>
            <a:pPr marL="533400" indent="-533400" eaLnBrk="1" hangingPunct="1"/>
            <a:r>
              <a:rPr lang="de-DE" altLang="de-DE" dirty="0"/>
              <a:t>Basispauschalierung bei bestimmten Branchen und Umsatzgrenzen</a:t>
            </a:r>
          </a:p>
          <a:p>
            <a:pPr marL="533400" indent="-533400" eaLnBrk="1" hangingPunct="1"/>
            <a:endParaRPr lang="de-DE" altLang="de-DE" dirty="0"/>
          </a:p>
          <a:p>
            <a:pPr marL="533400" indent="-533400" eaLnBrk="1" hangingPunct="1"/>
            <a:r>
              <a:rPr lang="de-DE" altLang="de-DE" dirty="0"/>
              <a:t>Teile der Ausgaben als Prozentsatz vom Umsatz, Löhne, Waren und SV Beiträge zusätzlich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Grafik 6" descr="cid:image001.jpg@01D26CCB.3E72AF70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9512" y="1412776"/>
            <a:ext cx="87849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529264" cy="4277072"/>
          </a:xfrm>
        </p:spPr>
        <p:txBody>
          <a:bodyPr/>
          <a:lstStyle/>
          <a:p>
            <a:pPr marL="0" indent="0">
              <a:buNone/>
            </a:pPr>
            <a:r>
              <a:rPr lang="de-AT" b="1" dirty="0">
                <a:sym typeface="Wingdings" pitchFamily="2" charset="2"/>
              </a:rPr>
              <a:t>Spezial: Selbsterstelltes immaterielles Anlagevermögen</a:t>
            </a:r>
            <a:endParaRPr lang="de-AT" dirty="0"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de-AT" dirty="0">
                <a:sym typeface="Wingdings" pitchFamily="2" charset="2"/>
              </a:rPr>
              <a:t>Software, PC-, Konsolenspiele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AT" dirty="0">
                <a:sym typeface="Wingdings" pitchFamily="2" charset="2"/>
              </a:rPr>
              <a:t>Aktivierungsverbot!!!</a:t>
            </a:r>
          </a:p>
          <a:p>
            <a:pPr marL="457200" indent="-457200">
              <a:buFont typeface="Arial" pitchFamily="34" charset="0"/>
              <a:buChar char="•"/>
            </a:pPr>
            <a:endParaRPr lang="de-AT" dirty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de-AT" dirty="0"/>
              <a:t>	</a:t>
            </a:r>
            <a:endParaRPr lang="de-AT" dirty="0">
              <a:sym typeface="Wingdings" pitchFamily="2" charset="2"/>
            </a:endParaRPr>
          </a:p>
          <a:p>
            <a:pPr marL="0" indent="0">
              <a:buFont typeface="Wingdings" pitchFamily="2" charset="2"/>
              <a:buChar char="Ø"/>
            </a:pPr>
            <a:endParaRPr lang="de-AT" dirty="0">
              <a:sym typeface="Wingdings" pitchFamily="2" charset="2"/>
            </a:endParaRPr>
          </a:p>
          <a:p>
            <a:pPr marL="0" indent="0">
              <a:buFont typeface="Wingdings" pitchFamily="2" charset="2"/>
              <a:buChar char="Ø"/>
            </a:pPr>
            <a:endParaRPr lang="de-AT" dirty="0">
              <a:sym typeface="Wingdings" pitchFamily="2" charset="2"/>
            </a:endParaRP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1219200" y="1628800"/>
            <a:ext cx="767328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de-DE" altLang="de-DE" b="1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e-AT" dirty="0"/>
              <a:t>Für selbst erstellte immaterielle Vermögensgegenstände des Anlagevermögens darf in der UGB Bilanz kein Aktivposten angesetzt werden. Dadurch wird dem Vorsichtsprinzip und dem Gläubigerschutz entsprochen. 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Zugekaufte immaterielle Wirtschaftsgüter sind zu aktivieren.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Unternehmensführung</a:t>
            </a:r>
            <a:endParaRPr lang="en-US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</p:spPr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RECHNUNGSWESEN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529264" cy="4277072"/>
          </a:xfrm>
        </p:spPr>
        <p:txBody>
          <a:bodyPr/>
          <a:lstStyle/>
          <a:p>
            <a:pPr marL="0" indent="0">
              <a:buNone/>
            </a:pPr>
            <a:r>
              <a:rPr lang="de-AT" b="1" dirty="0" err="1">
                <a:sym typeface="Wingdings" pitchFamily="2" charset="2"/>
              </a:rPr>
              <a:t>Kleinstunternehmer</a:t>
            </a:r>
            <a:r>
              <a:rPr lang="de-AT" b="1" dirty="0">
                <a:sym typeface="Wingdings" pitchFamily="2" charset="2"/>
              </a:rPr>
              <a:t> (SV)</a:t>
            </a:r>
            <a:endParaRPr lang="de-AT" dirty="0"/>
          </a:p>
          <a:p>
            <a:pPr marL="457200" indent="-457200">
              <a:buFont typeface="Arial" pitchFamily="34" charset="0"/>
              <a:buChar char="•"/>
            </a:pPr>
            <a:r>
              <a:rPr lang="de-AT" dirty="0"/>
              <a:t>Grundsätzlich gelten dieselben Regelungen für Steuer und  Sozialversicherung wie für den Kleinunternehmer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AT" dirty="0" err="1"/>
              <a:t>Kleinstunternehmer</a:t>
            </a:r>
            <a:r>
              <a:rPr lang="de-AT" dirty="0"/>
              <a:t> sind meist zusätzlich in einem Angestelltenverhältnis</a:t>
            </a:r>
          </a:p>
          <a:p>
            <a:pPr marL="857250" lvl="1" indent="-457200">
              <a:buFont typeface="Symbol" pitchFamily="18" charset="2"/>
              <a:buChar char="-"/>
            </a:pPr>
            <a:r>
              <a:rPr lang="de-AT" dirty="0"/>
              <a:t>Alle Einkünfte für Einkommenssteuererklärung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AT" dirty="0"/>
              <a:t>Einkommensgrenze </a:t>
            </a:r>
            <a:r>
              <a:rPr lang="de-AT" dirty="0" err="1"/>
              <a:t>Kleinstunternehmerregelung</a:t>
            </a:r>
            <a:endParaRPr lang="de-AT" dirty="0">
              <a:sym typeface="Wingdings" pitchFamily="2" charset="2"/>
            </a:endParaRPr>
          </a:p>
          <a:p>
            <a:pPr marL="857250" lvl="1" indent="-457200">
              <a:buFont typeface="Symbol" pitchFamily="18" charset="2"/>
              <a:buChar char="-"/>
            </a:pPr>
            <a:r>
              <a:rPr lang="de-AT" b="1" dirty="0">
                <a:sym typeface="Wingdings" pitchFamily="2" charset="2"/>
              </a:rPr>
              <a:t>MAX € 5.108,40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dirty="0"/>
              <a:t>Umsatzgrenze </a:t>
            </a:r>
            <a:r>
              <a:rPr lang="de-DE" dirty="0" err="1"/>
              <a:t>Kleinstunternehmerregelung</a:t>
            </a:r>
            <a:r>
              <a:rPr lang="de-DE" dirty="0"/>
              <a:t> (Netto)</a:t>
            </a:r>
          </a:p>
          <a:p>
            <a:pPr marL="857250" lvl="1" indent="-457200">
              <a:buFont typeface="Symbol" pitchFamily="18" charset="2"/>
              <a:buChar char="-"/>
            </a:pPr>
            <a:r>
              <a:rPr lang="de-DE" b="1" dirty="0">
                <a:sym typeface="Wingdings" pitchFamily="2" charset="2"/>
              </a:rPr>
              <a:t>MAX € </a:t>
            </a:r>
            <a:r>
              <a:rPr lang="de-DE" b="1" dirty="0"/>
              <a:t>30.000,00</a:t>
            </a:r>
            <a:endParaRPr lang="de-AT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b="1" dirty="0">
                <a:sym typeface="Wingdings" pitchFamily="2" charset="2"/>
              </a:rPr>
              <a:t>  Befreiung von SVA-Beiträgen möglich (UV bleibt)</a:t>
            </a:r>
            <a:endParaRPr lang="de-AT" b="1" dirty="0">
              <a:sym typeface="Wingdings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899592" y="1484784"/>
            <a:ext cx="7939608" cy="436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de-DE" altLang="de-DE" b="1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978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Vielen</a:t>
            </a:r>
            <a:r>
              <a:rPr lang="en-US" dirty="0"/>
              <a:t> Dank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Aufmerksamkeit</a:t>
            </a:r>
            <a:r>
              <a:rPr lang="en-US" dirty="0"/>
              <a:t>!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1187624" y="2060848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TO LEVEL UP!!!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1981200" cy="365125"/>
          </a:xfrm>
        </p:spPr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  <p:pic>
        <p:nvPicPr>
          <p:cNvPr id="7" name="Grafik 6" descr="1 U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484784"/>
            <a:ext cx="1440160" cy="145016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87624" y="4797152"/>
            <a:ext cx="7416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Alle Angaben dieser Präsentation erfolgen, trotz sorgfältiger Erstellung, ohne Gewähr für die inhaltliche Richtigkeit und Vollständigkeit .</a:t>
            </a:r>
          </a:p>
          <a:p>
            <a:r>
              <a:rPr lang="de-AT" sz="1400" dirty="0"/>
              <a:t>Die Überlassung der Präsentation erfolgt nur für den internen Gebrauch des Empfängers.</a:t>
            </a:r>
          </a:p>
          <a:p>
            <a:r>
              <a:rPr lang="de-AT" sz="1400" dirty="0"/>
              <a:t>Die Präsentation stellt keine Rechtsberatung dar. </a:t>
            </a:r>
          </a:p>
          <a:p>
            <a:r>
              <a:rPr lang="de-AT" sz="1400" dirty="0"/>
              <a:t>Diese muss individuell unter Berücksichtigung der Umstände des Einzelfalls erfolgen.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259632" y="3789040"/>
            <a:ext cx="170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Disclaimer</a:t>
            </a:r>
            <a:r>
              <a:rPr lang="de-DE" dirty="0"/>
              <a:t>:</a:t>
            </a:r>
            <a:endParaRPr lang="de-AT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Übersicht</a:t>
            </a:r>
            <a:r>
              <a:rPr lang="en-US" b="1" dirty="0"/>
              <a:t> </a:t>
            </a:r>
            <a:r>
              <a:rPr lang="en-US" b="1" dirty="0" err="1"/>
              <a:t>Rechtsformen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/>
              <a:t>Kapitalgesellschaften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 err="1"/>
              <a:t>Personengesellschaften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 err="1"/>
              <a:t>Sonstige</a:t>
            </a:r>
            <a:r>
              <a:rPr lang="en-US" dirty="0"/>
              <a:t> </a:t>
            </a:r>
            <a:r>
              <a:rPr lang="en-US" dirty="0" err="1"/>
              <a:t>Rechtsformen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pic>
        <p:nvPicPr>
          <p:cNvPr id="5" name="Grafik 4" descr="Tetr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340768"/>
            <a:ext cx="3505572" cy="350557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Kapitalgesellschaften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 err="1"/>
              <a:t>Gesellschaft</a:t>
            </a:r>
            <a:r>
              <a:rPr lang="en-US" b="1" dirty="0"/>
              <a:t> </a:t>
            </a:r>
            <a:r>
              <a:rPr lang="en-US" b="1" dirty="0" err="1"/>
              <a:t>mit</a:t>
            </a:r>
            <a:r>
              <a:rPr lang="en-US" b="1" dirty="0"/>
              <a:t> </a:t>
            </a:r>
            <a:r>
              <a:rPr lang="en-US" b="1" dirty="0" err="1"/>
              <a:t>beschränkter</a:t>
            </a:r>
            <a:r>
              <a:rPr lang="en-US" b="1" dirty="0"/>
              <a:t> </a:t>
            </a:r>
            <a:r>
              <a:rPr lang="en-US" b="1" dirty="0" err="1"/>
              <a:t>Haftung</a:t>
            </a:r>
            <a:r>
              <a:rPr lang="en-US" b="1" dirty="0"/>
              <a:t> - GmbH</a:t>
            </a:r>
          </a:p>
          <a:p>
            <a:pPr lvl="1"/>
            <a:r>
              <a:rPr lang="en-US" dirty="0" err="1"/>
              <a:t>Aktiengesellschaft</a:t>
            </a:r>
            <a:r>
              <a:rPr lang="en-US" dirty="0"/>
              <a:t> – AG</a:t>
            </a:r>
          </a:p>
          <a:p>
            <a:pPr lvl="1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75667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Kapitalgesellschaften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de-DE" altLang="de-DE" sz="2100" dirty="0"/>
              <a:t>Juristische Personen mit eigener Rechtspersönlichkeit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de-DE" altLang="de-DE" sz="2100" dirty="0"/>
              <a:t>Gewinnermittlung IMMER nach§5 EStG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de-DE" altLang="de-DE" sz="2100" dirty="0"/>
              <a:t>Besteuerung </a:t>
            </a:r>
            <a:r>
              <a:rPr lang="de-DE" altLang="de-DE" sz="2100" dirty="0" err="1"/>
              <a:t>KöSt</a:t>
            </a:r>
            <a:r>
              <a:rPr lang="de-DE" altLang="de-DE" sz="2100" dirty="0"/>
              <a:t> 25%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de-DE" altLang="de-DE" sz="2100" dirty="0"/>
              <a:t>Gesellschafter: natürliche/juristische Personen, Personengesellschaften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de-DE" altLang="de-DE" sz="2100" dirty="0"/>
              <a:t>Haftung: Mit dem Gesellschaftsvermögen, keine persönliche Haftung der Eigentümer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de-DE" altLang="de-DE" sz="2100" dirty="0"/>
              <a:t>Trennungsprinzip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75667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b="1" dirty="0" err="1"/>
              <a:t>Gesellschaft</a:t>
            </a:r>
            <a:r>
              <a:rPr lang="en-US" b="1" dirty="0"/>
              <a:t> </a:t>
            </a:r>
            <a:r>
              <a:rPr lang="en-US" b="1" dirty="0" err="1"/>
              <a:t>mit</a:t>
            </a:r>
            <a:r>
              <a:rPr lang="en-US" b="1" dirty="0"/>
              <a:t> </a:t>
            </a:r>
            <a:r>
              <a:rPr lang="en-US" b="1" dirty="0" err="1"/>
              <a:t>beschränkter</a:t>
            </a:r>
            <a:r>
              <a:rPr lang="en-US" b="1" dirty="0"/>
              <a:t> </a:t>
            </a:r>
            <a:r>
              <a:rPr lang="en-US" b="1" dirty="0" err="1"/>
              <a:t>Haftung</a:t>
            </a:r>
            <a:r>
              <a:rPr lang="en-US" b="1" dirty="0"/>
              <a:t> – GmbH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Neue</a:t>
            </a:r>
            <a:r>
              <a:rPr lang="en-US" dirty="0"/>
              <a:t> </a:t>
            </a:r>
            <a:r>
              <a:rPr lang="en-US" dirty="0" err="1"/>
              <a:t>Regelung</a:t>
            </a:r>
            <a:r>
              <a:rPr lang="en-US" dirty="0"/>
              <a:t> </a:t>
            </a:r>
            <a:r>
              <a:rPr lang="en-US" dirty="0" err="1"/>
              <a:t>seit</a:t>
            </a:r>
            <a:r>
              <a:rPr lang="en-US" dirty="0"/>
              <a:t>  </a:t>
            </a:r>
            <a:r>
              <a:rPr lang="en-US" dirty="0" err="1"/>
              <a:t>Juli</a:t>
            </a:r>
            <a:r>
              <a:rPr lang="en-US" dirty="0"/>
              <a:t> 2013</a:t>
            </a:r>
          </a:p>
          <a:p>
            <a:r>
              <a:rPr lang="en-US" dirty="0" err="1"/>
              <a:t>Gründung</a:t>
            </a:r>
            <a:r>
              <a:rPr lang="en-US" dirty="0"/>
              <a:t> </a:t>
            </a:r>
            <a:r>
              <a:rPr lang="en-US" dirty="0" err="1"/>
              <a:t>mittels</a:t>
            </a:r>
            <a:r>
              <a:rPr lang="en-US" dirty="0"/>
              <a:t> </a:t>
            </a:r>
            <a:r>
              <a:rPr lang="en-US" dirty="0" err="1"/>
              <a:t>Eintragung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Firmenbuch</a:t>
            </a:r>
            <a:endParaRPr lang="en-US" dirty="0"/>
          </a:p>
          <a:p>
            <a:r>
              <a:rPr lang="en-US" dirty="0" err="1"/>
              <a:t>Mindestanzahl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Gesellschafter</a:t>
            </a:r>
            <a:r>
              <a:rPr lang="en-US" dirty="0"/>
              <a:t>: 1</a:t>
            </a:r>
          </a:p>
          <a:p>
            <a:r>
              <a:rPr lang="en-US" dirty="0"/>
              <a:t>1% </a:t>
            </a:r>
            <a:r>
              <a:rPr lang="en-US" dirty="0" err="1"/>
              <a:t>Gesellschaftssteuer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Einlagen</a:t>
            </a:r>
            <a:r>
              <a:rPr lang="en-US" dirty="0"/>
              <a:t> </a:t>
            </a:r>
            <a:r>
              <a:rPr lang="en-US" dirty="0" err="1"/>
              <a:t>bis</a:t>
            </a:r>
            <a:r>
              <a:rPr lang="en-US" dirty="0"/>
              <a:t> 31.12.2015</a:t>
            </a:r>
          </a:p>
          <a:p>
            <a:r>
              <a:rPr lang="en-US" dirty="0" err="1"/>
              <a:t>Handelsrechtlicher</a:t>
            </a:r>
            <a:r>
              <a:rPr lang="en-US" dirty="0"/>
              <a:t> </a:t>
            </a:r>
            <a:r>
              <a:rPr lang="en-US" dirty="0" err="1"/>
              <a:t>Geschäftsführer</a:t>
            </a:r>
            <a:r>
              <a:rPr lang="en-US" dirty="0"/>
              <a:t> </a:t>
            </a:r>
            <a:r>
              <a:rPr lang="en-US" dirty="0" err="1"/>
              <a:t>benötigt</a:t>
            </a:r>
            <a:endParaRPr lang="en-US" dirty="0"/>
          </a:p>
          <a:p>
            <a:r>
              <a:rPr lang="en-US" dirty="0" err="1"/>
              <a:t>Stammkapital</a:t>
            </a:r>
            <a:r>
              <a:rPr lang="en-US" dirty="0"/>
              <a:t> </a:t>
            </a:r>
            <a:r>
              <a:rPr lang="en-US" dirty="0" err="1"/>
              <a:t>mindestens</a:t>
            </a:r>
            <a:r>
              <a:rPr lang="en-US" dirty="0"/>
              <a:t> </a:t>
            </a:r>
            <a:r>
              <a:rPr lang="en-US" dirty="0" err="1"/>
              <a:t>benötigt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Gründung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€ 35.000,- </a:t>
            </a:r>
            <a:r>
              <a:rPr lang="en-US" dirty="0" err="1"/>
              <a:t>Stammkapital</a:t>
            </a:r>
            <a:endParaRPr lang="en-US" dirty="0"/>
          </a:p>
          <a:p>
            <a:pPr lvl="1"/>
            <a:r>
              <a:rPr lang="en-US" dirty="0"/>
              <a:t>€ 17.500,- min. </a:t>
            </a:r>
            <a:r>
              <a:rPr lang="en-US" dirty="0" err="1"/>
              <a:t>davon</a:t>
            </a:r>
            <a:r>
              <a:rPr lang="en-US" dirty="0"/>
              <a:t> </a:t>
            </a:r>
            <a:r>
              <a:rPr lang="en-US" dirty="0" err="1"/>
              <a:t>Eigenkapital</a:t>
            </a:r>
            <a:endParaRPr lang="en-US" dirty="0"/>
          </a:p>
          <a:p>
            <a:r>
              <a:rPr lang="en-US" dirty="0" err="1"/>
              <a:t>Gründungsprivilegierte</a:t>
            </a:r>
            <a:r>
              <a:rPr lang="en-US" dirty="0"/>
              <a:t> GmbH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36418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RECHTSFORMEN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 err="1"/>
              <a:t>Aktiengesellschaft</a:t>
            </a:r>
            <a:r>
              <a:rPr lang="en-US" b="1" dirty="0"/>
              <a:t> – AG</a:t>
            </a:r>
          </a:p>
          <a:p>
            <a:r>
              <a:rPr lang="en-US" dirty="0" err="1"/>
              <a:t>Grundkapital</a:t>
            </a:r>
            <a:r>
              <a:rPr lang="en-US" dirty="0"/>
              <a:t> </a:t>
            </a:r>
            <a:r>
              <a:rPr lang="en-US" dirty="0" err="1"/>
              <a:t>mindestens</a:t>
            </a:r>
            <a:r>
              <a:rPr lang="en-US" dirty="0"/>
              <a:t> </a:t>
            </a:r>
            <a:r>
              <a:rPr lang="en-US" dirty="0" err="1"/>
              <a:t>benötigt</a:t>
            </a:r>
            <a:r>
              <a:rPr lang="en-US" dirty="0"/>
              <a:t>: € 70.000,-- </a:t>
            </a:r>
          </a:p>
          <a:p>
            <a:r>
              <a:rPr lang="en-US" dirty="0" err="1"/>
              <a:t>Organe</a:t>
            </a:r>
            <a:r>
              <a:rPr lang="en-US" dirty="0"/>
              <a:t>:</a:t>
            </a:r>
          </a:p>
          <a:p>
            <a:pPr marL="1009650" lvl="1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de-DE" altLang="de-DE" dirty="0"/>
              <a:t>Vorstand</a:t>
            </a:r>
          </a:p>
          <a:p>
            <a:pPr marL="1009650" lvl="1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de-DE" altLang="de-DE" dirty="0"/>
              <a:t>Aufsichtsrat</a:t>
            </a:r>
          </a:p>
          <a:p>
            <a:pPr marL="1009650" lvl="1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de-DE" altLang="de-DE" dirty="0"/>
              <a:t>Abschlussprüfer</a:t>
            </a:r>
          </a:p>
          <a:p>
            <a:pPr marL="1009650" lvl="1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de-DE" altLang="de-DE" dirty="0"/>
              <a:t>Hauptversammlung</a:t>
            </a:r>
          </a:p>
          <a:p>
            <a:r>
              <a:rPr lang="en-US" dirty="0" err="1"/>
              <a:t>Mindestanzahl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Aktionäre</a:t>
            </a:r>
            <a:r>
              <a:rPr lang="en-US" dirty="0"/>
              <a:t>: 1</a:t>
            </a:r>
          </a:p>
          <a:p>
            <a:r>
              <a:rPr lang="en-US" dirty="0" err="1"/>
              <a:t>Eintragung</a:t>
            </a:r>
            <a:r>
              <a:rPr lang="en-US" dirty="0"/>
              <a:t> ins </a:t>
            </a:r>
            <a:r>
              <a:rPr lang="en-US" dirty="0" err="1"/>
              <a:t>Firmenbuch</a:t>
            </a:r>
            <a:endParaRPr lang="en-US" dirty="0"/>
          </a:p>
          <a:p>
            <a:r>
              <a:rPr lang="en-US" dirty="0"/>
              <a:t>1% </a:t>
            </a:r>
            <a:r>
              <a:rPr lang="en-US" dirty="0" err="1"/>
              <a:t>Gesellschaftssteuer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Einlagen</a:t>
            </a:r>
            <a:r>
              <a:rPr lang="en-US" dirty="0"/>
              <a:t> </a:t>
            </a:r>
            <a:r>
              <a:rPr lang="en-US" dirty="0" err="1"/>
              <a:t>bis</a:t>
            </a:r>
            <a:r>
              <a:rPr lang="en-US" dirty="0"/>
              <a:t> 31.12.2015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0F503-81E4-7043-AA57-0F50DC6229EA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22478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lIns="0">
        <a:normAutofit/>
      </a:bodyPr>
      <a:lstStyle>
        <a:defPPr defTabSz="457200" eaLnBrk="0" hangingPunct="0">
          <a:spcBef>
            <a:spcPct val="20000"/>
          </a:spcBef>
          <a:buFont typeface="Arial" charset="0"/>
          <a:buNone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1078</Words>
  <Application>Microsoft Office PowerPoint</Application>
  <PresentationFormat>Bildschirmpräsentation (4:3)</PresentationFormat>
  <Paragraphs>439</Paragraphs>
  <Slides>42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42</vt:i4>
      </vt:variant>
    </vt:vector>
  </HeadingPairs>
  <TitlesOfParts>
    <vt:vector size="54" baseType="lpstr">
      <vt:lpstr>ＭＳ Ｐゴシック</vt:lpstr>
      <vt:lpstr>Arial</vt:lpstr>
      <vt:lpstr>Calibri</vt:lpstr>
      <vt:lpstr>Geneva</vt:lpstr>
      <vt:lpstr>Symbol</vt:lpstr>
      <vt:lpstr>Wingdings</vt:lpstr>
      <vt:lpstr>Office-Design</vt:lpstr>
      <vt:lpstr>1_Office-Design</vt:lpstr>
      <vt:lpstr>3_Office-Design</vt:lpstr>
      <vt:lpstr>2_Office-Design</vt:lpstr>
      <vt:lpstr>4_Office-Design</vt:lpstr>
      <vt:lpstr>5_Office-Design</vt:lpstr>
      <vt:lpstr>STOLPERSTEINE AUF DEM WEG ZUR SELBSTSTÄNDIGKEIT – Ein Überblick   Mag. Florian Wolfgang KALCHMAIR</vt:lpstr>
      <vt:lpstr>Mag. Florian Wolfgang Kalchmair</vt:lpstr>
      <vt:lpstr>INHALT </vt:lpstr>
      <vt:lpstr>Unternehmensführung</vt:lpstr>
      <vt:lpstr>RECHTSFORMEN</vt:lpstr>
      <vt:lpstr>RECHTSFORMEN</vt:lpstr>
      <vt:lpstr>RECHTSFORMEN</vt:lpstr>
      <vt:lpstr>RECHTSFORMEN</vt:lpstr>
      <vt:lpstr>RECHTSFORMEN</vt:lpstr>
      <vt:lpstr>RECHTSFORMEN</vt:lpstr>
      <vt:lpstr>RECHTSFORMEN</vt:lpstr>
      <vt:lpstr>RECHTSFORMEN</vt:lpstr>
      <vt:lpstr>RECHTSFORMEN</vt:lpstr>
      <vt:lpstr>RECHTSFORMEN</vt:lpstr>
      <vt:lpstr>RECHTSFORMEN</vt:lpstr>
      <vt:lpstr>RECHTSFORMEN</vt:lpstr>
      <vt:lpstr>Steuerrecht</vt:lpstr>
      <vt:lpstr>STEUERRECHT</vt:lpstr>
      <vt:lpstr>STEUERRECHT</vt:lpstr>
      <vt:lpstr>STEUERRECHT</vt:lpstr>
      <vt:lpstr>STEUERRECHT</vt:lpstr>
      <vt:lpstr>STEUERRECHT</vt:lpstr>
      <vt:lpstr>STEUERRECHT</vt:lpstr>
      <vt:lpstr>STEUERRECHT</vt:lpstr>
      <vt:lpstr>Rechnungswesen  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RECHNUNGSWESEN</vt:lpstr>
      <vt:lpstr>Vielen Dank für Ihre Aufmerksamkeit!  </vt:lpstr>
      <vt:lpstr>PowerPoint-Präsentation</vt:lpstr>
    </vt:vector>
  </TitlesOfParts>
  <Company>Jaksch-Schoeller &amp; Riel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Eigenverwaltung gem §§ 169 ff IO</dc:title>
  <dc:creator>riel</dc:creator>
  <cp:lastModifiedBy>Florian Kalchmair</cp:lastModifiedBy>
  <cp:revision>396</cp:revision>
  <dcterms:created xsi:type="dcterms:W3CDTF">2011-02-22T09:51:36Z</dcterms:created>
  <dcterms:modified xsi:type="dcterms:W3CDTF">2017-01-18T12:11:03Z</dcterms:modified>
</cp:coreProperties>
</file>